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sldIdLst>
    <p:sldId id="258" r:id="rId2"/>
    <p:sldId id="259" r:id="rId3"/>
    <p:sldId id="263" r:id="rId4"/>
    <p:sldId id="265" r:id="rId5"/>
    <p:sldId id="261" r:id="rId6"/>
    <p:sldId id="260" r:id="rId7"/>
    <p:sldId id="262" r:id="rId8"/>
    <p:sldId id="269" r:id="rId9"/>
    <p:sldId id="270" r:id="rId10"/>
    <p:sldId id="274" r:id="rId11"/>
    <p:sldId id="268" r:id="rId12"/>
    <p:sldId id="276" r:id="rId13"/>
    <p:sldId id="277" r:id="rId14"/>
    <p:sldId id="282" r:id="rId15"/>
    <p:sldId id="283" r:id="rId16"/>
    <p:sldId id="267" r:id="rId17"/>
    <p:sldId id="273" r:id="rId18"/>
    <p:sldId id="275" r:id="rId19"/>
    <p:sldId id="266" r:id="rId20"/>
    <p:sldId id="271" r:id="rId21"/>
    <p:sldId id="278" r:id="rId22"/>
    <p:sldId id="281" r:id="rId23"/>
    <p:sldId id="272"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BBB32-E513-8959-2DCE-0FDF1D873500}" v="78" dt="2022-08-05T17:53:53.767"/>
    <p1510:client id="{05DBB310-D2F8-456F-A18E-C3E2CED54592}" v="35" dt="2022-08-04T17:25:52.502"/>
    <p1510:client id="{0B70012B-5A60-476E-BB2D-2B36525AE025}" v="10" dt="2022-08-06T16:38:31.115"/>
    <p1510:client id="{17795163-7C09-4BB8-8DA5-EA12EB1E1652}" v="19" dt="2022-08-06T16:33:12.265"/>
    <p1510:client id="{1A18A57D-4B31-49FF-A150-6131FC6DDE8F}" v="155" dt="2022-08-06T17:38:21.870"/>
    <p1510:client id="{1C684E10-9EA7-4CC8-BD4D-1809308E5745}" v="128" dt="2022-08-06T19:57:08.855"/>
    <p1510:client id="{47CD7637-0F39-4D86-AF21-7A4A3E2DFE54}" v="287" dt="2022-08-06T09:39:16.669"/>
    <p1510:client id="{484B647A-B481-4A22-8C18-8329B8E9557A}" v="1541" dt="2022-08-06T13:42:38.063"/>
    <p1510:client id="{51CBD975-C71B-41B2-A2D5-6E26BBA1E842}" v="200" dt="2022-08-05T12:00:15.435"/>
    <p1510:client id="{6184F5D7-9DC7-4F6C-A636-E558BDB32686}" v="322" dt="2022-08-05T13:12:12.704"/>
    <p1510:client id="{61D7F80B-9F20-475F-A565-42F1544CC078}" v="37" dt="2022-08-05T14:27:59.931"/>
    <p1510:client id="{68ADA82C-D97D-4B53-8B4C-C7E6E8AE36B8}" v="31" dt="2022-08-06T17:24:18.850"/>
    <p1510:client id="{749AD251-B399-49BC-9726-2D383BB0C7B3}" v="51" dt="2022-08-05T14:36:05.114"/>
    <p1510:client id="{785B8C76-E93F-4668-AD64-A861D90A3793}" v="4" dt="2022-08-06T16:43:32.943"/>
    <p1510:client id="{7AF529AB-FA5C-48D2-87D9-82881122D19E}" v="623" dt="2022-08-06T07:30:13.168"/>
    <p1510:client id="{8325EB85-5BB4-DE28-6576-2F7B3A84D361}" v="2" dt="2022-08-06T16:10:16.736"/>
    <p1510:client id="{840D2339-FFAB-4AB0-86BD-09635BF11822}" v="915" dt="2022-08-05T17:02:31.391"/>
    <p1510:client id="{9676B354-8928-4F7F-BC6F-0285AF559A34}" v="43" dt="2022-08-06T08:48:06.412"/>
    <p1510:client id="{97C709CE-43E6-4050-8919-3A1A0D08D737}" v="362" dt="2022-08-05T13:48:34.276"/>
    <p1510:client id="{9AD7C548-BACE-4B44-AA70-8112B25FE838}" v="60" dt="2022-08-05T12:23:18.022"/>
    <p1510:client id="{9C5341D3-6E73-4F28-9FC4-99C65EC325FB}" v="128" dt="2022-08-06T14:23:17.932"/>
    <p1510:client id="{A3A5F388-7165-47B3-93FB-9E806EE512B1}" v="203" dt="2022-08-06T08:23:31.139"/>
    <p1510:client id="{A42A1DDE-C0BD-4A77-8985-53FE0883630A}" v="819" dt="2022-08-05T19:00:55.129"/>
    <p1510:client id="{A708760C-5654-4CDF-81FF-9354A6881DA0}" v="72" dt="2022-08-05T12:30:54.742"/>
    <p1510:client id="{B69E0513-67D3-4EE6-B459-E60153CF682C}" v="37" dt="2022-08-05T16:14:51.133"/>
    <p1510:client id="{B8127A9A-CAB4-428A-BF9F-161239E80BA2}" v="93" dt="2022-08-05T13:56:44.615"/>
    <p1510:client id="{B9C1204F-3213-4252-B19D-A298F04FF9D1}" v="154" dt="2022-08-06T13:51:49.618"/>
    <p1510:client id="{BCC42634-9FB8-4BCB-A93B-E7F4379B5AFA}" v="13" dt="2022-08-05T18:08:10.575"/>
    <p1510:client id="{BD2CF857-1D46-44ED-B18D-F62C0B214C3B}" v="222" dt="2022-08-06T16:28:17.138"/>
    <p1510:client id="{E1FE8EA5-B2DB-4B95-8125-FCE22F2BF9B5}" v="34" dt="2022-08-06T05:18:05.3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746662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06424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52140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284143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896460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477811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259656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591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16563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957841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4587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5773222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amy.com/thermonuclear-fusion-reactor-diagram-vector-illustration-way-to-new-energy-device-that-receives-energy-from-thermonuclear-fusion-of-hydrogen-into-helium-clean-energy-image240792000.html"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na.ca/wp-content/uploads/2016/05/nuclear-expense-michelle-01.png"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Levelized-cost-of-electricity-LCOE-comparison_fig6_324024237"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hyperlink" Target="https://sites.suffolk.edu/jstraka/2015/10/30/fukushima-daiichi-nuclear-disast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tatista.com/chart/20750/number-of-operational-reactor-units-by-country/"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urworldindata.org/grapher/death-rates-from-energy-production-per-twh"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ecteezy.com/vector-art/3728232-energy-systems-powerful-nature-factories-electric-solar-panels-turbine-windmills-isometric-green-energy"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nergy.gov/science/doe-explainsnuclear-fusion-reactions?fbclid=IwAR0F5N9mwf285kejLZTOmJlfw0n-0oQL5__UfAr791jbJ4w-JNlA8YLR8u0" TargetMode="External"/><Relationship Id="rId2" Type="http://schemas.openxmlformats.org/officeDocument/2006/relationships/hyperlink" Target="http://large.stanford.edu/courses/2016/ph241/lsm1/docs/wea-2000.pdf" TargetMode="External"/><Relationship Id="rId1" Type="http://schemas.openxmlformats.org/officeDocument/2006/relationships/slideLayout" Target="../slideLayouts/slideLayout2.xml"/><Relationship Id="rId4" Type="http://schemas.openxmlformats.org/officeDocument/2006/relationships/hyperlink" Target="http://www.sciencedirect.com/science/article/pii/S0360544218305395"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upload.wikimedia.org/wikipedia/commons/thumb/1/16/Calder_Hall_nuclear_power_station_%2811823864155%29.jpg/1024px-Calder_Hall_nuclear_power_station_%2811823864155%29.jpg?1659714862654" TargetMode="External"/><Relationship Id="rId4" Type="http://schemas.openxmlformats.org/officeDocument/2006/relationships/hyperlink" Target="https://www.gao.gov/blog/2019/09/12/how-chernobyl-jump-started-the-global-nuclear-safety-regim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energy.gov/ne/downloads/infographic-capacity-factor-energy-source-2019"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www.vecteezy.com/vector-art/419033-diagram-showing-nuclear-fission" TargetMode="External"/><Relationship Id="rId4" Type="http://schemas.openxmlformats.org/officeDocument/2006/relationships/hyperlink" Target="https://www.theb1m.com/assets/ITER-site-1.jpg?updated=164977309080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iaea.org/sites/default/files/nuclearfission-1140x640.jpg"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en.wikipedia.org/wiki/File:PWR_nuclear_power_plant_diagram.sv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researchgate.net/figure/Schematic-representation-of-small-modular-reactor-SMR_fig1_339189651" TargetMode="Externa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ky, outdoor, clouds&#10;&#10;Description automatically generated">
            <a:extLst>
              <a:ext uri="{FF2B5EF4-FFF2-40B4-BE49-F238E27FC236}">
                <a16:creationId xmlns:a16="http://schemas.microsoft.com/office/drawing/2014/main" id="{5159FB21-67C8-65D9-2F88-9FF79F834DE9}"/>
              </a:ext>
            </a:extLst>
          </p:cNvPr>
          <p:cNvPicPr>
            <a:picLocks noChangeAspect="1"/>
          </p:cNvPicPr>
          <p:nvPr/>
        </p:nvPicPr>
        <p:blipFill rotWithShape="1">
          <a:blip r:embed="rId2"/>
          <a:srcRect l="2085" r="12712" b="9091"/>
          <a:stretch/>
        </p:blipFill>
        <p:spPr>
          <a:xfrm>
            <a:off x="2562726" y="1"/>
            <a:ext cx="9629274" cy="6857999"/>
          </a:xfrm>
          <a:prstGeom prst="rect">
            <a:avLst/>
          </a:prstGeom>
        </p:spPr>
      </p:pic>
      <p:sp>
        <p:nvSpPr>
          <p:cNvPr id="7" name="Freeform: Shape 8">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BA5049-866B-D70B-5F92-424F503E1242}"/>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400" b="1"/>
              <a:t>Nuclear Energy</a:t>
            </a:r>
          </a:p>
        </p:txBody>
      </p:sp>
    </p:spTree>
    <p:extLst>
      <p:ext uri="{BB962C8B-B14F-4D97-AF65-F5344CB8AC3E}">
        <p14:creationId xmlns:p14="http://schemas.microsoft.com/office/powerpoint/2010/main" val="25603154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Isosceles Triangle 3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EEE873B5-EEDA-93FA-DA99-60ED86DBEE3C}"/>
              </a:ext>
            </a:extLst>
          </p:cNvPr>
          <p:cNvPicPr>
            <a:picLocks noChangeAspect="1"/>
          </p:cNvPicPr>
          <p:nvPr/>
        </p:nvPicPr>
        <p:blipFill>
          <a:blip r:embed="rId2"/>
          <a:stretch>
            <a:fillRect/>
          </a:stretch>
        </p:blipFill>
        <p:spPr>
          <a:xfrm>
            <a:off x="537635" y="397245"/>
            <a:ext cx="5557137" cy="5571065"/>
          </a:xfrm>
          <a:prstGeom prst="rect">
            <a:avLst/>
          </a:prstGeom>
          <a:ln>
            <a:noFill/>
          </a:ln>
        </p:spPr>
      </p:pic>
      <p:sp>
        <p:nvSpPr>
          <p:cNvPr id="41" name="Isosceles Triangle 4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CC4BF3-985E-10E8-893B-D45413E7D7A7}"/>
              </a:ext>
            </a:extLst>
          </p:cNvPr>
          <p:cNvSpPr txBox="1"/>
          <p:nvPr/>
        </p:nvSpPr>
        <p:spPr>
          <a:xfrm>
            <a:off x="1218094" y="6112302"/>
            <a:ext cx="42014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hlinkClick r:id="rId3"/>
              </a:rPr>
              <a:t>Fig 10: Nuclear fusion reactor</a:t>
            </a:r>
            <a:endParaRPr lang="en-US" sz="2800">
              <a:cs typeface="Calibri"/>
            </a:endParaRPr>
          </a:p>
        </p:txBody>
      </p:sp>
      <p:sp>
        <p:nvSpPr>
          <p:cNvPr id="2" name="TextBox 1">
            <a:extLst>
              <a:ext uri="{FF2B5EF4-FFF2-40B4-BE49-F238E27FC236}">
                <a16:creationId xmlns:a16="http://schemas.microsoft.com/office/drawing/2014/main" id="{47B48606-BA34-9429-E8C6-9D91B5DF1AB7}"/>
              </a:ext>
            </a:extLst>
          </p:cNvPr>
          <p:cNvSpPr txBox="1"/>
          <p:nvPr/>
        </p:nvSpPr>
        <p:spPr>
          <a:xfrm>
            <a:off x="7599122" y="594985"/>
            <a:ext cx="43319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cs typeface="Calibri"/>
              </a:rPr>
              <a:t>Fusion reactor:</a:t>
            </a:r>
          </a:p>
        </p:txBody>
      </p:sp>
      <p:sp>
        <p:nvSpPr>
          <p:cNvPr id="3" name="TextBox 2">
            <a:extLst>
              <a:ext uri="{FF2B5EF4-FFF2-40B4-BE49-F238E27FC236}">
                <a16:creationId xmlns:a16="http://schemas.microsoft.com/office/drawing/2014/main" id="{30F3AF9A-7805-FC37-C333-1C29CBEA632D}"/>
              </a:ext>
            </a:extLst>
          </p:cNvPr>
          <p:cNvSpPr txBox="1"/>
          <p:nvPr/>
        </p:nvSpPr>
        <p:spPr>
          <a:xfrm>
            <a:off x="6954554" y="2009383"/>
            <a:ext cx="4801643" cy="3539430"/>
          </a:xfrm>
          <a:prstGeom prst="rect">
            <a:avLst/>
          </a:prstGeom>
          <a:noFill/>
          <a:ln w="12700">
            <a:solidFill>
              <a:schemeClr val="bg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The JET tokamak is the largest and most advanced magnetic fusion reactor currently operating. But the next generation of reactors is already in the works, most notably the ITER experiment, set to begin operations in 2027.</a:t>
            </a:r>
            <a:endParaRPr lang="en-US">
              <a:ea typeface="+mn-lt"/>
              <a:cs typeface="+mn-lt"/>
            </a:endParaRPr>
          </a:p>
        </p:txBody>
      </p:sp>
      <p:pic>
        <p:nvPicPr>
          <p:cNvPr id="6" name="Graphic 6" descr="Shield Tick with solid fill">
            <a:extLst>
              <a:ext uri="{FF2B5EF4-FFF2-40B4-BE49-F238E27FC236}">
                <a16:creationId xmlns:a16="http://schemas.microsoft.com/office/drawing/2014/main" id="{24019C61-4E33-343E-5A32-F5AF69BD9F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6581" y="393526"/>
            <a:ext cx="914400" cy="914400"/>
          </a:xfrm>
          <a:prstGeom prst="rect">
            <a:avLst/>
          </a:prstGeom>
        </p:spPr>
      </p:pic>
      <p:sp>
        <p:nvSpPr>
          <p:cNvPr id="7" name="Slide Number Placeholder 6">
            <a:extLst>
              <a:ext uri="{FF2B5EF4-FFF2-40B4-BE49-F238E27FC236}">
                <a16:creationId xmlns:a16="http://schemas.microsoft.com/office/drawing/2014/main" id="{BB573595-7BD6-5F26-BEDA-F26CB4121854}"/>
              </a:ext>
            </a:extLst>
          </p:cNvPr>
          <p:cNvSpPr>
            <a:spLocks noGrp="1"/>
          </p:cNvSpPr>
          <p:nvPr>
            <p:ph type="sldNum" sz="quarter" idx="12"/>
          </p:nvPr>
        </p:nvSpPr>
        <p:spPr/>
        <p:txBody>
          <a:bodyPr/>
          <a:lstStyle/>
          <a:p>
            <a:r>
              <a:rPr lang="en-US" dirty="0">
                <a:cs typeface="Calibri"/>
              </a:rPr>
              <a:t>8</a:t>
            </a:r>
          </a:p>
        </p:txBody>
      </p:sp>
    </p:spTree>
    <p:extLst>
      <p:ext uri="{BB962C8B-B14F-4D97-AF65-F5344CB8AC3E}">
        <p14:creationId xmlns:p14="http://schemas.microsoft.com/office/powerpoint/2010/main" val="179168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F90CB-DC25-5AF6-AD5D-A15654B1DCAD}"/>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b="1" kern="1200">
                <a:solidFill>
                  <a:schemeClr val="tx1"/>
                </a:solidFill>
                <a:latin typeface="+mj-lt"/>
                <a:ea typeface="+mj-ea"/>
                <a:cs typeface="+mj-cs"/>
              </a:rPr>
              <a:t>Economics</a:t>
            </a:r>
          </a:p>
        </p:txBody>
      </p:sp>
      <p:sp>
        <p:nvSpPr>
          <p:cNvPr id="10"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Coins">
            <a:extLst>
              <a:ext uri="{FF2B5EF4-FFF2-40B4-BE49-F238E27FC236}">
                <a16:creationId xmlns:a16="http://schemas.microsoft.com/office/drawing/2014/main" id="{D22E6C9E-EF71-79A1-3B6D-1D768BCB63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3" name="Slide Number Placeholder 2">
            <a:extLst>
              <a:ext uri="{FF2B5EF4-FFF2-40B4-BE49-F238E27FC236}">
                <a16:creationId xmlns:a16="http://schemas.microsoft.com/office/drawing/2014/main" id="{DC3766BB-30FB-08E6-8FD3-613EEBF4EAA0}"/>
              </a:ext>
            </a:extLst>
          </p:cNvPr>
          <p:cNvSpPr>
            <a:spLocks noGrp="1"/>
          </p:cNvSpPr>
          <p:nvPr>
            <p:ph type="sldNum" sz="quarter" idx="12"/>
          </p:nvPr>
        </p:nvSpPr>
        <p:spPr/>
        <p:txBody>
          <a:bodyPr/>
          <a:lstStyle/>
          <a:p>
            <a:endParaRPr lang="en-US" dirty="0">
              <a:cs typeface="Calibri"/>
            </a:endParaRPr>
          </a:p>
        </p:txBody>
      </p:sp>
    </p:spTree>
    <p:extLst>
      <p:ext uri="{BB962C8B-B14F-4D97-AF65-F5344CB8AC3E}">
        <p14:creationId xmlns:p14="http://schemas.microsoft.com/office/powerpoint/2010/main" val="311287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0A7A1519-661B-150E-F40B-3D7575F82B52}"/>
              </a:ext>
            </a:extLst>
          </p:cNvPr>
          <p:cNvPicPr>
            <a:picLocks noChangeAspect="1"/>
          </p:cNvPicPr>
          <p:nvPr/>
        </p:nvPicPr>
        <p:blipFill>
          <a:blip r:embed="rId2"/>
          <a:stretch>
            <a:fillRect/>
          </a:stretch>
        </p:blipFill>
        <p:spPr>
          <a:xfrm>
            <a:off x="2478423" y="319877"/>
            <a:ext cx="7235153" cy="5571067"/>
          </a:xfrm>
          <a:prstGeom prst="rect">
            <a:avLst/>
          </a:prstGeom>
        </p:spPr>
      </p:pic>
      <p:sp>
        <p:nvSpPr>
          <p:cNvPr id="5" name="TextBox 4">
            <a:extLst>
              <a:ext uri="{FF2B5EF4-FFF2-40B4-BE49-F238E27FC236}">
                <a16:creationId xmlns:a16="http://schemas.microsoft.com/office/drawing/2014/main" id="{235BC02C-9003-E6F6-5A6C-8DF97B3DCB73}"/>
              </a:ext>
            </a:extLst>
          </p:cNvPr>
          <p:cNvSpPr txBox="1"/>
          <p:nvPr/>
        </p:nvSpPr>
        <p:spPr>
          <a:xfrm>
            <a:off x="3567307" y="6171678"/>
            <a:ext cx="50652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hlinkClick r:id="rId3"/>
              </a:rPr>
              <a:t>Fig 11: Total supply and unit cost per kWh</a:t>
            </a:r>
            <a:endParaRPr lang="en-US" sz="2400">
              <a:cs typeface="Calibri" panose="020F0502020204030204"/>
            </a:endParaRPr>
          </a:p>
        </p:txBody>
      </p:sp>
      <p:sp>
        <p:nvSpPr>
          <p:cNvPr id="2" name="Slide Number Placeholder 1">
            <a:extLst>
              <a:ext uri="{FF2B5EF4-FFF2-40B4-BE49-F238E27FC236}">
                <a16:creationId xmlns:a16="http://schemas.microsoft.com/office/drawing/2014/main" id="{E97363CE-9E2B-168C-518A-2BD4D5B266A3}"/>
              </a:ext>
            </a:extLst>
          </p:cNvPr>
          <p:cNvSpPr>
            <a:spLocks noGrp="1"/>
          </p:cNvSpPr>
          <p:nvPr>
            <p:ph type="sldNum" sz="quarter" idx="12"/>
          </p:nvPr>
        </p:nvSpPr>
        <p:spPr/>
        <p:txBody>
          <a:bodyPr/>
          <a:lstStyle/>
          <a:p>
            <a:r>
              <a:rPr lang="en-US" dirty="0">
                <a:cs typeface="Calibri"/>
              </a:rPr>
              <a:t>9</a:t>
            </a:r>
          </a:p>
        </p:txBody>
      </p:sp>
    </p:spTree>
    <p:extLst>
      <p:ext uri="{BB962C8B-B14F-4D97-AF65-F5344CB8AC3E}">
        <p14:creationId xmlns:p14="http://schemas.microsoft.com/office/powerpoint/2010/main" val="62044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482FF61F-02FF-B908-7621-896B11C98DEC}"/>
              </a:ext>
            </a:extLst>
          </p:cNvPr>
          <p:cNvPicPr>
            <a:picLocks noChangeAspect="1"/>
          </p:cNvPicPr>
          <p:nvPr/>
        </p:nvPicPr>
        <p:blipFill>
          <a:blip r:embed="rId2"/>
          <a:stretch>
            <a:fillRect/>
          </a:stretch>
        </p:blipFill>
        <p:spPr>
          <a:xfrm>
            <a:off x="1514854" y="643467"/>
            <a:ext cx="9037032" cy="5571065"/>
          </a:xfrm>
          <a:prstGeom prst="rect">
            <a:avLst/>
          </a:prstGeom>
          <a:ln>
            <a:noFill/>
          </a:ln>
        </p:spPr>
      </p:pic>
      <p:sp>
        <p:nvSpPr>
          <p:cNvPr id="33"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B4CEAB-F610-E820-C9AD-11C0B330861A}"/>
              </a:ext>
            </a:extLst>
          </p:cNvPr>
          <p:cNvSpPr txBox="1"/>
          <p:nvPr/>
        </p:nvSpPr>
        <p:spPr>
          <a:xfrm>
            <a:off x="4115321" y="6302158"/>
            <a:ext cx="39665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hlinkClick r:id="rId3"/>
              </a:rPr>
              <a:t>Fig 22: LCOE of different sources</a:t>
            </a:r>
            <a:endParaRPr lang="en-US" sz="2400" b="1">
              <a:cs typeface="Calibri"/>
            </a:endParaRPr>
          </a:p>
        </p:txBody>
      </p:sp>
      <p:sp>
        <p:nvSpPr>
          <p:cNvPr id="6" name="Rectangle 5">
            <a:extLst>
              <a:ext uri="{FF2B5EF4-FFF2-40B4-BE49-F238E27FC236}">
                <a16:creationId xmlns:a16="http://schemas.microsoft.com/office/drawing/2014/main" id="{E61717E3-4C33-6438-CFED-20FF37F3C775}"/>
              </a:ext>
            </a:extLst>
          </p:cNvPr>
          <p:cNvSpPr/>
          <p:nvPr/>
        </p:nvSpPr>
        <p:spPr>
          <a:xfrm>
            <a:off x="7966553" y="2136731"/>
            <a:ext cx="751562" cy="302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7E5616-1D8B-1E93-189D-DFF77F9967E1}"/>
              </a:ext>
            </a:extLst>
          </p:cNvPr>
          <p:cNvSpPr/>
          <p:nvPr/>
        </p:nvSpPr>
        <p:spPr>
          <a:xfrm>
            <a:off x="7796277" y="1715934"/>
            <a:ext cx="438411" cy="918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5EAA07-C932-3E0C-BC60-22250EEC564C}"/>
              </a:ext>
            </a:extLst>
          </p:cNvPr>
          <p:cNvSpPr/>
          <p:nvPr/>
        </p:nvSpPr>
        <p:spPr>
          <a:xfrm>
            <a:off x="7772138" y="2631248"/>
            <a:ext cx="396656" cy="271397"/>
          </a:xfrm>
          <a:prstGeom prst="rect">
            <a:avLst/>
          </a:prstGeom>
          <a:solidFill>
            <a:schemeClr val="accent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88980C05-6ADA-2CD5-D5A7-D04C9ACE2982}"/>
              </a:ext>
            </a:extLst>
          </p:cNvPr>
          <p:cNvPicPr>
            <a:picLocks noChangeAspect="1"/>
          </p:cNvPicPr>
          <p:nvPr/>
        </p:nvPicPr>
        <p:blipFill>
          <a:blip r:embed="rId4"/>
          <a:stretch>
            <a:fillRect/>
          </a:stretch>
        </p:blipFill>
        <p:spPr>
          <a:xfrm>
            <a:off x="4599140" y="154466"/>
            <a:ext cx="3693090" cy="1569973"/>
          </a:xfrm>
          <a:prstGeom prst="rect">
            <a:avLst/>
          </a:prstGeom>
        </p:spPr>
      </p:pic>
      <p:sp>
        <p:nvSpPr>
          <p:cNvPr id="2" name="Slide Number Placeholder 1">
            <a:extLst>
              <a:ext uri="{FF2B5EF4-FFF2-40B4-BE49-F238E27FC236}">
                <a16:creationId xmlns:a16="http://schemas.microsoft.com/office/drawing/2014/main" id="{823184B3-6112-CCF5-7AFE-B5FE47BFACF0}"/>
              </a:ext>
            </a:extLst>
          </p:cNvPr>
          <p:cNvSpPr>
            <a:spLocks noGrp="1"/>
          </p:cNvSpPr>
          <p:nvPr>
            <p:ph type="sldNum" sz="quarter" idx="12"/>
          </p:nvPr>
        </p:nvSpPr>
        <p:spPr/>
        <p:txBody>
          <a:bodyPr/>
          <a:lstStyle/>
          <a:p>
            <a:r>
              <a:rPr lang="en-US" dirty="0">
                <a:cs typeface="Calibri"/>
              </a:rPr>
              <a:t>10</a:t>
            </a:r>
          </a:p>
        </p:txBody>
      </p:sp>
    </p:spTree>
    <p:extLst>
      <p:ext uri="{BB962C8B-B14F-4D97-AF65-F5344CB8AC3E}">
        <p14:creationId xmlns:p14="http://schemas.microsoft.com/office/powerpoint/2010/main" val="376286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476250BA-4F6A-4DC4-746C-0D1F7CCD633E}"/>
              </a:ext>
            </a:extLst>
          </p:cNvPr>
          <p:cNvPicPr>
            <a:picLocks noChangeAspect="1"/>
          </p:cNvPicPr>
          <p:nvPr/>
        </p:nvPicPr>
        <p:blipFill rotWithShape="1">
          <a:blip r:embed="rId2"/>
          <a:stretch/>
        </p:blipFill>
        <p:spPr>
          <a:xfrm>
            <a:off x="4487282" y="951365"/>
            <a:ext cx="7583506" cy="5266497"/>
          </a:xfrm>
          <a:prstGeom prst="rect">
            <a:avLst/>
          </a:prstGeom>
        </p:spPr>
      </p:pic>
      <p:sp>
        <p:nvSpPr>
          <p:cNvPr id="5" name="TextBox 4">
            <a:extLst>
              <a:ext uri="{FF2B5EF4-FFF2-40B4-BE49-F238E27FC236}">
                <a16:creationId xmlns:a16="http://schemas.microsoft.com/office/drawing/2014/main" id="{A1CB4071-DB1D-627F-F2B0-09F629F210CC}"/>
              </a:ext>
            </a:extLst>
          </p:cNvPr>
          <p:cNvSpPr txBox="1"/>
          <p:nvPr/>
        </p:nvSpPr>
        <p:spPr>
          <a:xfrm>
            <a:off x="353694" y="915510"/>
            <a:ext cx="3669124" cy="54576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Bef>
                <a:spcPct val="0"/>
              </a:spcBef>
              <a:spcAft>
                <a:spcPts val="600"/>
              </a:spcAft>
            </a:pPr>
            <a:endParaRPr lang="en-US" sz="2800" b="1"/>
          </a:p>
          <a:p>
            <a:pPr>
              <a:lnSpc>
                <a:spcPct val="90000"/>
              </a:lnSpc>
              <a:spcBef>
                <a:spcPct val="0"/>
              </a:spcBef>
              <a:spcAft>
                <a:spcPts val="600"/>
              </a:spcAft>
            </a:pPr>
            <a:r>
              <a:rPr lang="en-US" sz="2800" b="1">
                <a:solidFill>
                  <a:schemeClr val="tx2"/>
                </a:solidFill>
              </a:rPr>
              <a:t>Keep in mind:</a:t>
            </a:r>
            <a:endParaRPr lang="en-US" sz="2800">
              <a:solidFill>
                <a:schemeClr val="tx2"/>
              </a:solidFill>
              <a:cs typeface="Calibri"/>
            </a:endParaRPr>
          </a:p>
          <a:p>
            <a:pPr marL="342900" indent="-342900">
              <a:lnSpc>
                <a:spcPct val="90000"/>
              </a:lnSpc>
              <a:spcBef>
                <a:spcPct val="0"/>
              </a:spcBef>
              <a:spcAft>
                <a:spcPts val="600"/>
              </a:spcAft>
              <a:buFont typeface="Arial"/>
              <a:buChar char="•"/>
            </a:pPr>
            <a:r>
              <a:rPr lang="en-US" sz="2200"/>
              <a:t>1 block = $56.7 M</a:t>
            </a:r>
            <a:endParaRPr lang="en-US" sz="2200">
              <a:cs typeface="Calibri"/>
            </a:endParaRPr>
          </a:p>
          <a:p>
            <a:pPr marL="342900" indent="-342900">
              <a:lnSpc>
                <a:spcPct val="90000"/>
              </a:lnSpc>
              <a:spcBef>
                <a:spcPct val="0"/>
              </a:spcBef>
              <a:spcAft>
                <a:spcPts val="600"/>
              </a:spcAft>
              <a:buFont typeface="Arial"/>
              <a:buChar char="•"/>
            </a:pPr>
            <a:r>
              <a:rPr lang="en-US" sz="2200"/>
              <a:t>1GW = $64 M</a:t>
            </a:r>
            <a:endParaRPr lang="en-US" sz="2200">
              <a:cs typeface="Calibri"/>
            </a:endParaRPr>
          </a:p>
          <a:p>
            <a:pPr marL="342900" indent="-342900">
              <a:lnSpc>
                <a:spcPct val="90000"/>
              </a:lnSpc>
              <a:spcBef>
                <a:spcPct val="0"/>
              </a:spcBef>
              <a:spcAft>
                <a:spcPts val="600"/>
              </a:spcAft>
              <a:buFont typeface="Arial"/>
              <a:buChar char="•"/>
            </a:pPr>
            <a:r>
              <a:rPr lang="en-US" sz="2200">
                <a:cs typeface="Calibri"/>
              </a:rPr>
              <a:t>Upper region = Profit</a:t>
            </a:r>
          </a:p>
          <a:p>
            <a:pPr marL="342900" indent="-342900">
              <a:lnSpc>
                <a:spcPct val="90000"/>
              </a:lnSpc>
              <a:spcBef>
                <a:spcPct val="0"/>
              </a:spcBef>
              <a:spcAft>
                <a:spcPts val="600"/>
              </a:spcAft>
              <a:buFont typeface="Arial"/>
              <a:buChar char="•"/>
            </a:pPr>
            <a:r>
              <a:rPr lang="en-US" sz="2200">
                <a:cs typeface="Calibri"/>
              </a:rPr>
              <a:t>Lower region = Debt</a:t>
            </a:r>
          </a:p>
          <a:p>
            <a:pPr marL="342900" indent="-342900">
              <a:lnSpc>
                <a:spcPct val="90000"/>
              </a:lnSpc>
              <a:spcBef>
                <a:spcPct val="0"/>
              </a:spcBef>
              <a:spcAft>
                <a:spcPts val="600"/>
              </a:spcAft>
              <a:buFont typeface="Arial"/>
              <a:buChar char="•"/>
            </a:pPr>
            <a:r>
              <a:rPr lang="en-US" sz="2200">
                <a:cs typeface="Calibri"/>
              </a:rPr>
              <a:t>Left region = Nuclear </a:t>
            </a:r>
            <a:r>
              <a:rPr lang="en-US" sz="2200" b="1">
                <a:cs typeface="Calibri"/>
              </a:rPr>
              <a:t>(N)</a:t>
            </a:r>
          </a:p>
          <a:p>
            <a:pPr marL="342900" indent="-342900">
              <a:lnSpc>
                <a:spcPct val="90000"/>
              </a:lnSpc>
              <a:spcBef>
                <a:spcPct val="0"/>
              </a:spcBef>
              <a:spcAft>
                <a:spcPts val="600"/>
              </a:spcAft>
              <a:buFont typeface="Arial"/>
              <a:buChar char="•"/>
            </a:pPr>
            <a:r>
              <a:rPr lang="en-US" sz="2200">
                <a:cs typeface="Calibri"/>
              </a:rPr>
              <a:t>Right region = Natural Gas </a:t>
            </a:r>
            <a:r>
              <a:rPr lang="en-US" sz="2200" b="1">
                <a:cs typeface="Calibri"/>
              </a:rPr>
              <a:t>(NG)</a:t>
            </a:r>
          </a:p>
          <a:p>
            <a:pPr marL="342900" indent="-342900">
              <a:lnSpc>
                <a:spcPct val="90000"/>
              </a:lnSpc>
              <a:spcBef>
                <a:spcPct val="0"/>
              </a:spcBef>
              <a:spcAft>
                <a:spcPts val="600"/>
              </a:spcAft>
              <a:buFont typeface="Arial"/>
              <a:buChar char="•"/>
            </a:pPr>
            <a:r>
              <a:rPr lang="en-US" sz="2200">
                <a:cs typeface="Calibri"/>
              </a:rPr>
              <a:t>Nuclear reactor construction = 6 years</a:t>
            </a:r>
          </a:p>
          <a:p>
            <a:pPr marL="342900" indent="-342900">
              <a:lnSpc>
                <a:spcPct val="90000"/>
              </a:lnSpc>
              <a:spcBef>
                <a:spcPct val="0"/>
              </a:spcBef>
              <a:spcAft>
                <a:spcPts val="600"/>
              </a:spcAft>
              <a:buFont typeface="Arial"/>
              <a:buChar char="•"/>
            </a:pPr>
            <a:r>
              <a:rPr lang="en-US" sz="2200">
                <a:cs typeface="Calibri"/>
              </a:rPr>
              <a:t>Natural Gas plant construction = 2 years</a:t>
            </a:r>
          </a:p>
          <a:p>
            <a:pPr marL="342900" indent="-342900">
              <a:lnSpc>
                <a:spcPct val="90000"/>
              </a:lnSpc>
              <a:spcBef>
                <a:spcPct val="0"/>
              </a:spcBef>
              <a:spcAft>
                <a:spcPts val="600"/>
              </a:spcAft>
              <a:buFont typeface="Arial"/>
              <a:buChar char="•"/>
            </a:pPr>
            <a:r>
              <a:rPr lang="en-US" sz="2200">
                <a:cs typeface="Calibri"/>
              </a:rPr>
              <a:t>Repayment plan = $1B (3% interest rate, 25 years) = $56.7M per year</a:t>
            </a:r>
          </a:p>
          <a:p>
            <a:pPr>
              <a:lnSpc>
                <a:spcPct val="90000"/>
              </a:lnSpc>
              <a:spcBef>
                <a:spcPct val="0"/>
              </a:spcBef>
              <a:spcAft>
                <a:spcPts val="600"/>
              </a:spcAft>
            </a:pPr>
            <a:endParaRPr lang="en-US" sz="2200">
              <a:cs typeface="Calibri"/>
            </a:endParaRPr>
          </a:p>
          <a:p>
            <a:pPr>
              <a:lnSpc>
                <a:spcPct val="90000"/>
              </a:lnSpc>
              <a:spcBef>
                <a:spcPct val="0"/>
              </a:spcBef>
              <a:spcAft>
                <a:spcPts val="600"/>
              </a:spcAft>
            </a:pPr>
            <a:endParaRPr lang="en-US" sz="2200">
              <a:cs typeface="Calibri"/>
            </a:endParaRPr>
          </a:p>
          <a:p>
            <a:pPr marL="342900" indent="-342900">
              <a:lnSpc>
                <a:spcPct val="90000"/>
              </a:lnSpc>
              <a:spcBef>
                <a:spcPct val="0"/>
              </a:spcBef>
              <a:spcAft>
                <a:spcPts val="600"/>
              </a:spcAft>
              <a:buFont typeface="Arial"/>
              <a:buChar char="•"/>
            </a:pPr>
            <a:endParaRPr lang="en-US" sz="2200">
              <a:cs typeface="Calibri"/>
            </a:endParaRPr>
          </a:p>
          <a:p>
            <a:pPr>
              <a:lnSpc>
                <a:spcPct val="90000"/>
              </a:lnSpc>
              <a:spcBef>
                <a:spcPct val="0"/>
              </a:spcBef>
              <a:spcAft>
                <a:spcPts val="600"/>
              </a:spcAft>
            </a:pPr>
            <a:endParaRPr lang="en-US" sz="2200">
              <a:cs typeface="Calibri"/>
            </a:endParaRPr>
          </a:p>
        </p:txBody>
      </p:sp>
      <p:sp>
        <p:nvSpPr>
          <p:cNvPr id="7" name="TextBox 6">
            <a:extLst>
              <a:ext uri="{FF2B5EF4-FFF2-40B4-BE49-F238E27FC236}">
                <a16:creationId xmlns:a16="http://schemas.microsoft.com/office/drawing/2014/main" id="{D97161FA-E01E-3657-F206-73AB47037244}"/>
              </a:ext>
            </a:extLst>
          </p:cNvPr>
          <p:cNvSpPr txBox="1"/>
          <p:nvPr/>
        </p:nvSpPr>
        <p:spPr>
          <a:xfrm>
            <a:off x="349685" y="240082"/>
            <a:ext cx="388567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u="sng">
                <a:solidFill>
                  <a:schemeClr val="accent1">
                    <a:lumMod val="75000"/>
                  </a:schemeClr>
                </a:solidFill>
                <a:cs typeface="Calibri"/>
              </a:rPr>
              <a:t>Is it profitable?</a:t>
            </a:r>
          </a:p>
        </p:txBody>
      </p:sp>
      <p:sp>
        <p:nvSpPr>
          <p:cNvPr id="2" name="Slide Number Placeholder 1">
            <a:extLst>
              <a:ext uri="{FF2B5EF4-FFF2-40B4-BE49-F238E27FC236}">
                <a16:creationId xmlns:a16="http://schemas.microsoft.com/office/drawing/2014/main" id="{7A5513E7-090E-F2F9-3D29-EDC536A554B3}"/>
              </a:ext>
            </a:extLst>
          </p:cNvPr>
          <p:cNvSpPr>
            <a:spLocks noGrp="1"/>
          </p:cNvSpPr>
          <p:nvPr>
            <p:ph type="sldNum" sz="quarter" idx="12"/>
          </p:nvPr>
        </p:nvSpPr>
        <p:spPr/>
        <p:txBody>
          <a:bodyPr/>
          <a:lstStyle/>
          <a:p>
            <a:r>
              <a:rPr lang="en-US" dirty="0">
                <a:cs typeface="Calibri"/>
              </a:rPr>
              <a:t>11</a:t>
            </a:r>
          </a:p>
        </p:txBody>
      </p:sp>
    </p:spTree>
    <p:extLst>
      <p:ext uri="{BB962C8B-B14F-4D97-AF65-F5344CB8AC3E}">
        <p14:creationId xmlns:p14="http://schemas.microsoft.com/office/powerpoint/2010/main" val="143544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E890CD61-C01A-4A8B-6E76-C2F498026A0D}"/>
              </a:ext>
            </a:extLst>
          </p:cNvPr>
          <p:cNvPicPr>
            <a:picLocks noChangeAspect="1"/>
          </p:cNvPicPr>
          <p:nvPr/>
        </p:nvPicPr>
        <p:blipFill>
          <a:blip r:embed="rId2"/>
          <a:stretch>
            <a:fillRect/>
          </a:stretch>
        </p:blipFill>
        <p:spPr>
          <a:xfrm>
            <a:off x="522655" y="390755"/>
            <a:ext cx="2732762" cy="1532612"/>
          </a:xfrm>
          <a:prstGeom prst="rect">
            <a:avLst/>
          </a:prstGeom>
        </p:spPr>
      </p:pic>
      <p:pic>
        <p:nvPicPr>
          <p:cNvPr id="5" name="Picture 5" descr="Chart&#10;&#10;Description automatically generated">
            <a:extLst>
              <a:ext uri="{FF2B5EF4-FFF2-40B4-BE49-F238E27FC236}">
                <a16:creationId xmlns:a16="http://schemas.microsoft.com/office/drawing/2014/main" id="{9B3E3686-C45F-0FF8-9090-40849092015B}"/>
              </a:ext>
            </a:extLst>
          </p:cNvPr>
          <p:cNvPicPr>
            <a:picLocks noChangeAspect="1"/>
          </p:cNvPicPr>
          <p:nvPr/>
        </p:nvPicPr>
        <p:blipFill>
          <a:blip r:embed="rId3"/>
          <a:stretch>
            <a:fillRect/>
          </a:stretch>
        </p:blipFill>
        <p:spPr>
          <a:xfrm>
            <a:off x="4724401" y="392351"/>
            <a:ext cx="2743200" cy="1543050"/>
          </a:xfrm>
          <a:prstGeom prst="rect">
            <a:avLst/>
          </a:prstGeom>
        </p:spPr>
      </p:pic>
      <p:pic>
        <p:nvPicPr>
          <p:cNvPr id="6" name="Picture 6" descr="Chart&#10;&#10;Description automatically generated">
            <a:extLst>
              <a:ext uri="{FF2B5EF4-FFF2-40B4-BE49-F238E27FC236}">
                <a16:creationId xmlns:a16="http://schemas.microsoft.com/office/drawing/2014/main" id="{8BB99D1D-39F4-0B19-9326-18827F3CF812}"/>
              </a:ext>
            </a:extLst>
          </p:cNvPr>
          <p:cNvPicPr>
            <a:picLocks noChangeAspect="1"/>
          </p:cNvPicPr>
          <p:nvPr/>
        </p:nvPicPr>
        <p:blipFill>
          <a:blip r:embed="rId4"/>
          <a:stretch>
            <a:fillRect/>
          </a:stretch>
        </p:blipFill>
        <p:spPr>
          <a:xfrm>
            <a:off x="8868427" y="392352"/>
            <a:ext cx="2743200" cy="1543050"/>
          </a:xfrm>
          <a:prstGeom prst="rect">
            <a:avLst/>
          </a:prstGeom>
        </p:spPr>
      </p:pic>
      <p:pic>
        <p:nvPicPr>
          <p:cNvPr id="7" name="Picture 7" descr="Chart&#10;&#10;Description automatically generated">
            <a:extLst>
              <a:ext uri="{FF2B5EF4-FFF2-40B4-BE49-F238E27FC236}">
                <a16:creationId xmlns:a16="http://schemas.microsoft.com/office/drawing/2014/main" id="{E91EB39A-9EF3-D65F-7076-97D79B53407E}"/>
              </a:ext>
            </a:extLst>
          </p:cNvPr>
          <p:cNvPicPr>
            <a:picLocks noChangeAspect="1"/>
          </p:cNvPicPr>
          <p:nvPr/>
        </p:nvPicPr>
        <p:blipFill>
          <a:blip r:embed="rId5"/>
          <a:stretch>
            <a:fillRect/>
          </a:stretch>
        </p:blipFill>
        <p:spPr>
          <a:xfrm>
            <a:off x="528181" y="2553091"/>
            <a:ext cx="2743200" cy="1543050"/>
          </a:xfrm>
          <a:prstGeom prst="rect">
            <a:avLst/>
          </a:prstGeom>
        </p:spPr>
      </p:pic>
      <p:pic>
        <p:nvPicPr>
          <p:cNvPr id="8" name="Picture 8" descr="Chart, treemap chart&#10;&#10;Description automatically generated">
            <a:extLst>
              <a:ext uri="{FF2B5EF4-FFF2-40B4-BE49-F238E27FC236}">
                <a16:creationId xmlns:a16="http://schemas.microsoft.com/office/drawing/2014/main" id="{068B7689-FD6D-F296-FD36-FB477625D633}"/>
              </a:ext>
            </a:extLst>
          </p:cNvPr>
          <p:cNvPicPr>
            <a:picLocks noChangeAspect="1"/>
          </p:cNvPicPr>
          <p:nvPr/>
        </p:nvPicPr>
        <p:blipFill>
          <a:blip r:embed="rId6"/>
          <a:stretch>
            <a:fillRect/>
          </a:stretch>
        </p:blipFill>
        <p:spPr>
          <a:xfrm>
            <a:off x="4724401" y="2553091"/>
            <a:ext cx="2743200" cy="1543050"/>
          </a:xfrm>
          <a:prstGeom prst="rect">
            <a:avLst/>
          </a:prstGeom>
        </p:spPr>
      </p:pic>
      <p:pic>
        <p:nvPicPr>
          <p:cNvPr id="9" name="Picture 9" descr="Chart, treemap chart&#10;&#10;Description automatically generated">
            <a:extLst>
              <a:ext uri="{FF2B5EF4-FFF2-40B4-BE49-F238E27FC236}">
                <a16:creationId xmlns:a16="http://schemas.microsoft.com/office/drawing/2014/main" id="{B3B506DA-8CA9-4730-22EA-6221F290E6BC}"/>
              </a:ext>
            </a:extLst>
          </p:cNvPr>
          <p:cNvPicPr>
            <a:picLocks noChangeAspect="1"/>
          </p:cNvPicPr>
          <p:nvPr/>
        </p:nvPicPr>
        <p:blipFill>
          <a:blip r:embed="rId7"/>
          <a:stretch>
            <a:fillRect/>
          </a:stretch>
        </p:blipFill>
        <p:spPr>
          <a:xfrm>
            <a:off x="8868428" y="2553092"/>
            <a:ext cx="2743200" cy="1543050"/>
          </a:xfrm>
          <a:prstGeom prst="rect">
            <a:avLst/>
          </a:prstGeom>
        </p:spPr>
      </p:pic>
      <p:pic>
        <p:nvPicPr>
          <p:cNvPr id="10" name="Picture 10" descr="Chart, treemap chart&#10;&#10;Description automatically generated">
            <a:extLst>
              <a:ext uri="{FF2B5EF4-FFF2-40B4-BE49-F238E27FC236}">
                <a16:creationId xmlns:a16="http://schemas.microsoft.com/office/drawing/2014/main" id="{8690650F-3853-1C36-D086-6BCDD38DE732}"/>
              </a:ext>
            </a:extLst>
          </p:cNvPr>
          <p:cNvPicPr>
            <a:picLocks noChangeAspect="1"/>
          </p:cNvPicPr>
          <p:nvPr/>
        </p:nvPicPr>
        <p:blipFill>
          <a:blip r:embed="rId8"/>
          <a:stretch>
            <a:fillRect/>
          </a:stretch>
        </p:blipFill>
        <p:spPr>
          <a:xfrm>
            <a:off x="528180" y="4724270"/>
            <a:ext cx="2743200" cy="1543050"/>
          </a:xfrm>
          <a:prstGeom prst="rect">
            <a:avLst/>
          </a:prstGeom>
        </p:spPr>
      </p:pic>
      <p:pic>
        <p:nvPicPr>
          <p:cNvPr id="11" name="Picture 11" descr="Chart&#10;&#10;Description automatically generated">
            <a:extLst>
              <a:ext uri="{FF2B5EF4-FFF2-40B4-BE49-F238E27FC236}">
                <a16:creationId xmlns:a16="http://schemas.microsoft.com/office/drawing/2014/main" id="{6B5D163D-74C0-42D3-924C-675176B2C761}"/>
              </a:ext>
            </a:extLst>
          </p:cNvPr>
          <p:cNvPicPr>
            <a:picLocks noChangeAspect="1"/>
          </p:cNvPicPr>
          <p:nvPr/>
        </p:nvPicPr>
        <p:blipFill>
          <a:blip r:embed="rId9"/>
          <a:stretch>
            <a:fillRect/>
          </a:stretch>
        </p:blipFill>
        <p:spPr>
          <a:xfrm>
            <a:off x="4724399" y="4724270"/>
            <a:ext cx="2743200" cy="1543050"/>
          </a:xfrm>
          <a:prstGeom prst="rect">
            <a:avLst/>
          </a:prstGeom>
        </p:spPr>
      </p:pic>
      <p:pic>
        <p:nvPicPr>
          <p:cNvPr id="12" name="Picture 12" descr="Chart, histogram&#10;&#10;Description automatically generated">
            <a:extLst>
              <a:ext uri="{FF2B5EF4-FFF2-40B4-BE49-F238E27FC236}">
                <a16:creationId xmlns:a16="http://schemas.microsoft.com/office/drawing/2014/main" id="{7AD78064-962A-0270-BF79-E1F07C5A7847}"/>
              </a:ext>
            </a:extLst>
          </p:cNvPr>
          <p:cNvPicPr>
            <a:picLocks noChangeAspect="1"/>
          </p:cNvPicPr>
          <p:nvPr/>
        </p:nvPicPr>
        <p:blipFill>
          <a:blip r:embed="rId10"/>
          <a:stretch>
            <a:fillRect/>
          </a:stretch>
        </p:blipFill>
        <p:spPr>
          <a:xfrm>
            <a:off x="8868427" y="4724270"/>
            <a:ext cx="2743200" cy="1543050"/>
          </a:xfrm>
          <a:prstGeom prst="rect">
            <a:avLst/>
          </a:prstGeom>
        </p:spPr>
      </p:pic>
      <p:sp>
        <p:nvSpPr>
          <p:cNvPr id="13" name="TextBox 12">
            <a:extLst>
              <a:ext uri="{FF2B5EF4-FFF2-40B4-BE49-F238E27FC236}">
                <a16:creationId xmlns:a16="http://schemas.microsoft.com/office/drawing/2014/main" id="{3E2425DB-735B-068C-5592-06998B84FA3A}"/>
              </a:ext>
            </a:extLst>
          </p:cNvPr>
          <p:cNvSpPr txBox="1"/>
          <p:nvPr/>
        </p:nvSpPr>
        <p:spPr>
          <a:xfrm>
            <a:off x="756781" y="2022431"/>
            <a:ext cx="2283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Year 1</a:t>
            </a:r>
            <a:endParaRPr lang="en-US">
              <a:cs typeface="Calibri" panose="020F0502020204030204"/>
            </a:endParaRPr>
          </a:p>
        </p:txBody>
      </p:sp>
      <p:sp>
        <p:nvSpPr>
          <p:cNvPr id="14" name="TextBox 13">
            <a:extLst>
              <a:ext uri="{FF2B5EF4-FFF2-40B4-BE49-F238E27FC236}">
                <a16:creationId xmlns:a16="http://schemas.microsoft.com/office/drawing/2014/main" id="{A01311C7-5DB8-03ED-7163-ED7BB85282FA}"/>
              </a:ext>
            </a:extLst>
          </p:cNvPr>
          <p:cNvSpPr txBox="1"/>
          <p:nvPr/>
        </p:nvSpPr>
        <p:spPr>
          <a:xfrm>
            <a:off x="4984315" y="2074623"/>
            <a:ext cx="22442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Year 2</a:t>
            </a:r>
          </a:p>
        </p:txBody>
      </p:sp>
      <p:sp>
        <p:nvSpPr>
          <p:cNvPr id="15" name="TextBox 14">
            <a:extLst>
              <a:ext uri="{FF2B5EF4-FFF2-40B4-BE49-F238E27FC236}">
                <a16:creationId xmlns:a16="http://schemas.microsoft.com/office/drawing/2014/main" id="{59F0A5C2-7DD9-D45A-DEAD-17130A5E6281}"/>
              </a:ext>
            </a:extLst>
          </p:cNvPr>
          <p:cNvSpPr txBox="1"/>
          <p:nvPr/>
        </p:nvSpPr>
        <p:spPr>
          <a:xfrm>
            <a:off x="8963938" y="2022431"/>
            <a:ext cx="2439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3</a:t>
            </a:r>
            <a:endParaRPr lang="en-US">
              <a:cs typeface="Calibri" panose="020F0502020204030204"/>
            </a:endParaRPr>
          </a:p>
        </p:txBody>
      </p:sp>
      <p:sp>
        <p:nvSpPr>
          <p:cNvPr id="16" name="TextBox 15">
            <a:extLst>
              <a:ext uri="{FF2B5EF4-FFF2-40B4-BE49-F238E27FC236}">
                <a16:creationId xmlns:a16="http://schemas.microsoft.com/office/drawing/2014/main" id="{459F4423-97CF-283E-7190-3ADEE0FD7F80}"/>
              </a:ext>
            </a:extLst>
          </p:cNvPr>
          <p:cNvSpPr txBox="1"/>
          <p:nvPr/>
        </p:nvSpPr>
        <p:spPr>
          <a:xfrm>
            <a:off x="743733" y="4162294"/>
            <a:ext cx="22833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4</a:t>
            </a:r>
            <a:endParaRPr lang="en-US">
              <a:cs typeface="Calibri" panose="020F0502020204030204"/>
            </a:endParaRPr>
          </a:p>
        </p:txBody>
      </p:sp>
      <p:sp>
        <p:nvSpPr>
          <p:cNvPr id="17" name="TextBox 16">
            <a:extLst>
              <a:ext uri="{FF2B5EF4-FFF2-40B4-BE49-F238E27FC236}">
                <a16:creationId xmlns:a16="http://schemas.microsoft.com/office/drawing/2014/main" id="{3767327E-FAFD-A865-6E10-712ECAE49586}"/>
              </a:ext>
            </a:extLst>
          </p:cNvPr>
          <p:cNvSpPr txBox="1"/>
          <p:nvPr/>
        </p:nvSpPr>
        <p:spPr>
          <a:xfrm>
            <a:off x="4921684" y="4214486"/>
            <a:ext cx="2413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5</a:t>
            </a:r>
            <a:endParaRPr lang="en-US">
              <a:cs typeface="Calibri" panose="020F0502020204030204"/>
            </a:endParaRPr>
          </a:p>
        </p:txBody>
      </p:sp>
      <p:sp>
        <p:nvSpPr>
          <p:cNvPr id="18" name="TextBox 17">
            <a:extLst>
              <a:ext uri="{FF2B5EF4-FFF2-40B4-BE49-F238E27FC236}">
                <a16:creationId xmlns:a16="http://schemas.microsoft.com/office/drawing/2014/main" id="{B1CFDE88-9F6E-359A-5058-6D15F9DB298E}"/>
              </a:ext>
            </a:extLst>
          </p:cNvPr>
          <p:cNvSpPr txBox="1"/>
          <p:nvPr/>
        </p:nvSpPr>
        <p:spPr>
          <a:xfrm>
            <a:off x="9107466" y="4214486"/>
            <a:ext cx="2257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6</a:t>
            </a:r>
            <a:endParaRPr lang="en-US">
              <a:cs typeface="Calibri" panose="020F0502020204030204"/>
            </a:endParaRPr>
          </a:p>
        </p:txBody>
      </p:sp>
      <p:sp>
        <p:nvSpPr>
          <p:cNvPr id="19" name="TextBox 18">
            <a:extLst>
              <a:ext uri="{FF2B5EF4-FFF2-40B4-BE49-F238E27FC236}">
                <a16:creationId xmlns:a16="http://schemas.microsoft.com/office/drawing/2014/main" id="{E007961E-94DE-8152-3E6F-4D8E0F0FFD55}"/>
              </a:ext>
            </a:extLst>
          </p:cNvPr>
          <p:cNvSpPr txBox="1"/>
          <p:nvPr/>
        </p:nvSpPr>
        <p:spPr>
          <a:xfrm>
            <a:off x="795925" y="6354349"/>
            <a:ext cx="21659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8, NG(BE)</a:t>
            </a:r>
          </a:p>
        </p:txBody>
      </p:sp>
      <p:sp>
        <p:nvSpPr>
          <p:cNvPr id="20" name="TextBox 19">
            <a:extLst>
              <a:ext uri="{FF2B5EF4-FFF2-40B4-BE49-F238E27FC236}">
                <a16:creationId xmlns:a16="http://schemas.microsoft.com/office/drawing/2014/main" id="{B347A529-67B3-6C68-B215-CA6465A40C8E}"/>
              </a:ext>
            </a:extLst>
          </p:cNvPr>
          <p:cNvSpPr txBox="1"/>
          <p:nvPr/>
        </p:nvSpPr>
        <p:spPr>
          <a:xfrm>
            <a:off x="4919075" y="6406541"/>
            <a:ext cx="23486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panose="020F0502020204030204"/>
              </a:rPr>
              <a:t>Year 16, Nuclear(BE)</a:t>
            </a:r>
            <a:endParaRPr lang="en-US">
              <a:cs typeface="Calibri" panose="020F0502020204030204"/>
            </a:endParaRPr>
          </a:p>
        </p:txBody>
      </p:sp>
      <p:sp>
        <p:nvSpPr>
          <p:cNvPr id="21" name="TextBox 20">
            <a:extLst>
              <a:ext uri="{FF2B5EF4-FFF2-40B4-BE49-F238E27FC236}">
                <a16:creationId xmlns:a16="http://schemas.microsoft.com/office/drawing/2014/main" id="{F51B6EC9-E5FD-7835-C20F-F6F96E4D6F44}"/>
              </a:ext>
            </a:extLst>
          </p:cNvPr>
          <p:cNvSpPr txBox="1"/>
          <p:nvPr/>
        </p:nvSpPr>
        <p:spPr>
          <a:xfrm>
            <a:off x="9274479" y="6346521"/>
            <a:ext cx="2283390" cy="3783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Year 20 and so on...</a:t>
            </a:r>
          </a:p>
        </p:txBody>
      </p:sp>
      <p:sp>
        <p:nvSpPr>
          <p:cNvPr id="2" name="Slide Number Placeholder 1">
            <a:extLst>
              <a:ext uri="{FF2B5EF4-FFF2-40B4-BE49-F238E27FC236}">
                <a16:creationId xmlns:a16="http://schemas.microsoft.com/office/drawing/2014/main" id="{22B6C591-B548-E638-4661-A8054E10A591}"/>
              </a:ext>
            </a:extLst>
          </p:cNvPr>
          <p:cNvSpPr>
            <a:spLocks noGrp="1"/>
          </p:cNvSpPr>
          <p:nvPr>
            <p:ph type="sldNum" sz="quarter" idx="12"/>
          </p:nvPr>
        </p:nvSpPr>
        <p:spPr>
          <a:xfrm>
            <a:off x="9226463" y="6356350"/>
            <a:ext cx="2743200" cy="365125"/>
          </a:xfrm>
        </p:spPr>
        <p:txBody>
          <a:bodyPr/>
          <a:lstStyle/>
          <a:p>
            <a:r>
              <a:rPr lang="en-US" dirty="0"/>
              <a:t>12</a:t>
            </a:r>
          </a:p>
        </p:txBody>
      </p:sp>
    </p:spTree>
    <p:extLst>
      <p:ext uri="{BB962C8B-B14F-4D97-AF65-F5344CB8AC3E}">
        <p14:creationId xmlns:p14="http://schemas.microsoft.com/office/powerpoint/2010/main" val="382728687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EB633D9-0D0F-5EF6-07DE-077347F1CA61}"/>
              </a:ext>
            </a:extLst>
          </p:cNvPr>
          <p:cNvSpPr>
            <a:spLocks noGrp="1"/>
          </p:cNvSpPr>
          <p:nvPr>
            <p:ph type="title"/>
          </p:nvPr>
        </p:nvSpPr>
        <p:spPr>
          <a:xfrm>
            <a:off x="3325469" y="1954864"/>
            <a:ext cx="5561938" cy="2513516"/>
          </a:xfrm>
        </p:spPr>
        <p:txBody>
          <a:bodyPr vert="horz" lIns="91440" tIns="45720" rIns="91440" bIns="45720" rtlCol="0" anchor="b">
            <a:normAutofit/>
          </a:bodyPr>
          <a:lstStyle/>
          <a:p>
            <a:pPr algn="ctr"/>
            <a:r>
              <a:rPr lang="en-US" sz="5600" b="1" kern="1200">
                <a:solidFill>
                  <a:schemeClr val="tx1"/>
                </a:solidFill>
                <a:latin typeface="+mj-lt"/>
                <a:ea typeface="+mj-ea"/>
                <a:cs typeface="+mj-cs"/>
              </a:rPr>
              <a:t>Biggest question!! Is it safe?</a:t>
            </a:r>
          </a:p>
        </p:txBody>
      </p:sp>
      <p:sp>
        <p:nvSpPr>
          <p:cNvPr id="26"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1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FAA70C3-2AD5-42D6-AC00-5977FEA4D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3">
            <a:extLst>
              <a:ext uri="{FF2B5EF4-FFF2-40B4-BE49-F238E27FC236}">
                <a16:creationId xmlns:a16="http://schemas.microsoft.com/office/drawing/2014/main" id="{694EF922-9E86-1438-BB0A-6C37C983931E}"/>
              </a:ext>
            </a:extLst>
          </p:cNvPr>
          <p:cNvPicPr>
            <a:picLocks noChangeAspect="1"/>
          </p:cNvPicPr>
          <p:nvPr/>
        </p:nvPicPr>
        <p:blipFill rotWithShape="1">
          <a:blip r:embed="rId2"/>
          <a:srcRect l="6373" r="6375" b="2"/>
          <a:stretch/>
        </p:blipFill>
        <p:spPr>
          <a:xfrm>
            <a:off x="3890886" y="983228"/>
            <a:ext cx="8301112"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p:spPr>
      </p:pic>
      <p:pic>
        <p:nvPicPr>
          <p:cNvPr id="14" name="Picture 16">
            <a:extLst>
              <a:ext uri="{FF2B5EF4-FFF2-40B4-BE49-F238E27FC236}">
                <a16:creationId xmlns:a16="http://schemas.microsoft.com/office/drawing/2014/main" id="{43C90F9F-DBE7-C9FD-DD50-00311007E241}"/>
              </a:ext>
            </a:extLst>
          </p:cNvPr>
          <p:cNvPicPr>
            <a:picLocks noChangeAspect="1"/>
          </p:cNvPicPr>
          <p:nvPr/>
        </p:nvPicPr>
        <p:blipFill rotWithShape="1">
          <a:blip r:embed="rId3"/>
          <a:srcRect l="2166" r="7852" b="1"/>
          <a:stretch/>
        </p:blipFill>
        <p:spPr>
          <a:xfrm>
            <a:off x="266700" y="360023"/>
            <a:ext cx="5342805"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p:spPr>
      </p:pic>
      <p:sp>
        <p:nvSpPr>
          <p:cNvPr id="2" name="TextBox 1">
            <a:extLst>
              <a:ext uri="{FF2B5EF4-FFF2-40B4-BE49-F238E27FC236}">
                <a16:creationId xmlns:a16="http://schemas.microsoft.com/office/drawing/2014/main" id="{612C59F2-6A93-FF2D-8854-FDDE15223D56}"/>
              </a:ext>
            </a:extLst>
          </p:cNvPr>
          <p:cNvSpPr txBox="1"/>
          <p:nvPr/>
        </p:nvSpPr>
        <p:spPr>
          <a:xfrm>
            <a:off x="7423896" y="1448360"/>
            <a:ext cx="3352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799A5410-DCCC-E6CD-064F-A687625E7B03}"/>
              </a:ext>
            </a:extLst>
          </p:cNvPr>
          <p:cNvSpPr txBox="1"/>
          <p:nvPr/>
        </p:nvSpPr>
        <p:spPr>
          <a:xfrm>
            <a:off x="9785959" y="978595"/>
            <a:ext cx="2218150" cy="5219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7CA47571-1EE1-0915-0BE1-FDB2E953E4DC}"/>
              </a:ext>
            </a:extLst>
          </p:cNvPr>
          <p:cNvSpPr txBox="1"/>
          <p:nvPr/>
        </p:nvSpPr>
        <p:spPr>
          <a:xfrm>
            <a:off x="8455960" y="977151"/>
            <a:ext cx="3736040"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hlinkClick r:id="rId4"/>
              </a:rPr>
              <a:t>Fig 14: Fukushima nuclear disaster</a:t>
            </a:r>
            <a:endParaRPr lang="en-US" sz="2000"/>
          </a:p>
        </p:txBody>
      </p:sp>
      <p:sp>
        <p:nvSpPr>
          <p:cNvPr id="5" name="TextBox 4">
            <a:extLst>
              <a:ext uri="{FF2B5EF4-FFF2-40B4-BE49-F238E27FC236}">
                <a16:creationId xmlns:a16="http://schemas.microsoft.com/office/drawing/2014/main" id="{D95FCF8D-28BE-E97C-6671-DA65F66DEE24}"/>
              </a:ext>
            </a:extLst>
          </p:cNvPr>
          <p:cNvSpPr txBox="1"/>
          <p:nvPr/>
        </p:nvSpPr>
        <p:spPr>
          <a:xfrm>
            <a:off x="939052" y="4899212"/>
            <a:ext cx="35657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hlinkClick r:id="rId4"/>
              </a:rPr>
              <a:t>Fig 13: Chernobyl nuclear disaster</a:t>
            </a:r>
            <a:endParaRPr lang="en-US" sz="2000">
              <a:cs typeface="Calibri"/>
            </a:endParaRPr>
          </a:p>
        </p:txBody>
      </p:sp>
      <p:sp>
        <p:nvSpPr>
          <p:cNvPr id="6" name="TextBox 5">
            <a:extLst>
              <a:ext uri="{FF2B5EF4-FFF2-40B4-BE49-F238E27FC236}">
                <a16:creationId xmlns:a16="http://schemas.microsoft.com/office/drawing/2014/main" id="{3196DFB1-D6AB-8372-4D2F-20668CEACAE3}"/>
              </a:ext>
            </a:extLst>
          </p:cNvPr>
          <p:cNvSpPr txBox="1"/>
          <p:nvPr/>
        </p:nvSpPr>
        <p:spPr>
          <a:xfrm>
            <a:off x="356347" y="5647765"/>
            <a:ext cx="34312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Courier New"/>
              <a:buChar char="o"/>
            </a:pPr>
            <a:r>
              <a:rPr lang="en-US" sz="2400">
                <a:cs typeface="Calibri"/>
              </a:rPr>
              <a:t>Human fault </a:t>
            </a:r>
            <a:r>
              <a:rPr lang="en-US" sz="2800">
                <a:cs typeface="Calibri"/>
              </a:rPr>
              <a:t>disaster</a:t>
            </a:r>
            <a:endParaRPr lang="en-US" sz="2800"/>
          </a:p>
        </p:txBody>
      </p:sp>
      <p:sp>
        <p:nvSpPr>
          <p:cNvPr id="8" name="TextBox 7">
            <a:extLst>
              <a:ext uri="{FF2B5EF4-FFF2-40B4-BE49-F238E27FC236}">
                <a16:creationId xmlns:a16="http://schemas.microsoft.com/office/drawing/2014/main" id="{2F7B31C1-E80F-A64B-F095-C6B69AB39E9A}"/>
              </a:ext>
            </a:extLst>
          </p:cNvPr>
          <p:cNvSpPr txBox="1"/>
          <p:nvPr/>
        </p:nvSpPr>
        <p:spPr>
          <a:xfrm>
            <a:off x="7501217" y="360829"/>
            <a:ext cx="44128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ctr">
              <a:buFont typeface="Courier New"/>
              <a:buChar char="o"/>
            </a:pPr>
            <a:r>
              <a:rPr lang="en-US" sz="2800">
                <a:cs typeface="Calibri"/>
              </a:rPr>
              <a:t>Naturally caused disaster</a:t>
            </a:r>
            <a:endParaRPr lang="en-US" err="1">
              <a:cs typeface="Calibri" panose="020F0502020204030204"/>
            </a:endParaRPr>
          </a:p>
        </p:txBody>
      </p:sp>
      <p:sp>
        <p:nvSpPr>
          <p:cNvPr id="9" name="Slide Number Placeholder 8">
            <a:extLst>
              <a:ext uri="{FF2B5EF4-FFF2-40B4-BE49-F238E27FC236}">
                <a16:creationId xmlns:a16="http://schemas.microsoft.com/office/drawing/2014/main" id="{2E33264C-007E-BF14-4FD4-A75994A371FE}"/>
              </a:ext>
            </a:extLst>
          </p:cNvPr>
          <p:cNvSpPr>
            <a:spLocks noGrp="1"/>
          </p:cNvSpPr>
          <p:nvPr>
            <p:ph type="sldNum" sz="quarter" idx="12"/>
          </p:nvPr>
        </p:nvSpPr>
        <p:spPr/>
        <p:txBody>
          <a:bodyPr/>
          <a:lstStyle/>
          <a:p>
            <a:r>
              <a:rPr lang="en-US" dirty="0">
                <a:solidFill>
                  <a:schemeClr val="bg1"/>
                </a:solidFill>
              </a:rPr>
              <a:t>13</a:t>
            </a:r>
          </a:p>
        </p:txBody>
      </p:sp>
    </p:spTree>
    <p:extLst>
      <p:ext uri="{BB962C8B-B14F-4D97-AF65-F5344CB8AC3E}">
        <p14:creationId xmlns:p14="http://schemas.microsoft.com/office/powerpoint/2010/main" val="28470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32E7BC38-54F8-0A2B-F176-F1F735A85A48}"/>
              </a:ext>
            </a:extLst>
          </p:cNvPr>
          <p:cNvPicPr>
            <a:picLocks noChangeAspect="1"/>
          </p:cNvPicPr>
          <p:nvPr/>
        </p:nvPicPr>
        <p:blipFill>
          <a:blip r:embed="rId2"/>
          <a:stretch>
            <a:fillRect/>
          </a:stretch>
        </p:blipFill>
        <p:spPr>
          <a:xfrm>
            <a:off x="5712912" y="196241"/>
            <a:ext cx="5943600" cy="5943600"/>
          </a:xfrm>
          <a:prstGeom prst="rect">
            <a:avLst/>
          </a:prstGeom>
        </p:spPr>
      </p:pic>
      <p:sp>
        <p:nvSpPr>
          <p:cNvPr id="6" name="TextBox 5">
            <a:extLst>
              <a:ext uri="{FF2B5EF4-FFF2-40B4-BE49-F238E27FC236}">
                <a16:creationId xmlns:a16="http://schemas.microsoft.com/office/drawing/2014/main" id="{F4F906BC-B2C8-440E-239A-22D943FFB41F}"/>
              </a:ext>
            </a:extLst>
          </p:cNvPr>
          <p:cNvSpPr txBox="1"/>
          <p:nvPr/>
        </p:nvSpPr>
        <p:spPr>
          <a:xfrm>
            <a:off x="6653286" y="6236918"/>
            <a:ext cx="385552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hlinkClick r:id="rId3"/>
              </a:rPr>
              <a:t>Fig 15: Nuclear reactors in operartion</a:t>
            </a:r>
            <a:endParaRPr lang="en-US" b="1">
              <a:cs typeface="Calibri" panose="020F0502020204030204"/>
            </a:endParaRPr>
          </a:p>
        </p:txBody>
      </p:sp>
      <p:sp>
        <p:nvSpPr>
          <p:cNvPr id="7" name="TextBox 6">
            <a:extLst>
              <a:ext uri="{FF2B5EF4-FFF2-40B4-BE49-F238E27FC236}">
                <a16:creationId xmlns:a16="http://schemas.microsoft.com/office/drawing/2014/main" id="{BA4CBFA8-772D-9E0B-ABF7-D6598B58E750}"/>
              </a:ext>
            </a:extLst>
          </p:cNvPr>
          <p:cNvSpPr txBox="1"/>
          <p:nvPr/>
        </p:nvSpPr>
        <p:spPr>
          <a:xfrm>
            <a:off x="887260" y="1396129"/>
            <a:ext cx="4209267"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buFont typeface="Wingdings"/>
              <a:buChar char="§"/>
            </a:pPr>
            <a:r>
              <a:rPr lang="en-US" sz="4800" b="1">
                <a:solidFill>
                  <a:schemeClr val="accent1">
                    <a:lumMod val="40000"/>
                    <a:lumOff val="60000"/>
                  </a:schemeClr>
                </a:solidFill>
                <a:cs typeface="Calibri"/>
              </a:rPr>
              <a:t>450</a:t>
            </a:r>
            <a:r>
              <a:rPr lang="en-US" sz="4800" b="1">
                <a:solidFill>
                  <a:schemeClr val="accent1">
                    <a:lumMod val="20000"/>
                    <a:lumOff val="80000"/>
                  </a:schemeClr>
                </a:solidFill>
                <a:cs typeface="Calibri"/>
              </a:rPr>
              <a:t> </a:t>
            </a:r>
            <a:r>
              <a:rPr lang="en-US" sz="4000" b="1">
                <a:solidFill>
                  <a:schemeClr val="accent1">
                    <a:lumMod val="20000"/>
                    <a:lumOff val="80000"/>
                  </a:schemeClr>
                </a:solidFill>
                <a:cs typeface="Calibri"/>
              </a:rPr>
              <a:t>nuclear reactors in operation</a:t>
            </a:r>
            <a:endParaRPr lang="en-US">
              <a:solidFill>
                <a:schemeClr val="accent1">
                  <a:lumMod val="20000"/>
                  <a:lumOff val="80000"/>
                </a:schemeClr>
              </a:solidFill>
            </a:endParaRPr>
          </a:p>
          <a:p>
            <a:endParaRPr lang="en-US" sz="4000" b="1">
              <a:solidFill>
                <a:schemeClr val="accent1">
                  <a:lumMod val="20000"/>
                  <a:lumOff val="80000"/>
                </a:schemeClr>
              </a:solidFill>
              <a:cs typeface="Calibri"/>
            </a:endParaRPr>
          </a:p>
          <a:p>
            <a:pPr marL="571500" indent="-571500">
              <a:buFont typeface="Wingdings"/>
              <a:buChar char="§"/>
            </a:pPr>
            <a:r>
              <a:rPr lang="en-US" sz="4800" b="1">
                <a:solidFill>
                  <a:schemeClr val="accent1">
                    <a:lumMod val="40000"/>
                    <a:lumOff val="60000"/>
                  </a:schemeClr>
                </a:solidFill>
                <a:cs typeface="Calibri"/>
              </a:rPr>
              <a:t>53</a:t>
            </a:r>
            <a:r>
              <a:rPr lang="en-US" sz="4000" b="1">
                <a:solidFill>
                  <a:schemeClr val="accent1">
                    <a:lumMod val="20000"/>
                    <a:lumOff val="80000"/>
                  </a:schemeClr>
                </a:solidFill>
                <a:cs typeface="Calibri"/>
              </a:rPr>
              <a:t> are in construction</a:t>
            </a:r>
          </a:p>
        </p:txBody>
      </p:sp>
      <p:sp>
        <p:nvSpPr>
          <p:cNvPr id="2" name="Slide Number Placeholder 1">
            <a:extLst>
              <a:ext uri="{FF2B5EF4-FFF2-40B4-BE49-F238E27FC236}">
                <a16:creationId xmlns:a16="http://schemas.microsoft.com/office/drawing/2014/main" id="{3D689176-0B81-79AE-D1E1-2A2CD87BAB7A}"/>
              </a:ext>
            </a:extLst>
          </p:cNvPr>
          <p:cNvSpPr>
            <a:spLocks noGrp="1"/>
          </p:cNvSpPr>
          <p:nvPr>
            <p:ph type="sldNum" sz="quarter" idx="12"/>
          </p:nvPr>
        </p:nvSpPr>
        <p:spPr/>
        <p:txBody>
          <a:bodyPr/>
          <a:lstStyle/>
          <a:p>
            <a:r>
              <a:rPr lang="en-US" dirty="0">
                <a:solidFill>
                  <a:schemeClr val="bg1"/>
                </a:solidFill>
                <a:cs typeface="Calibri"/>
              </a:rPr>
              <a:t>14</a:t>
            </a:r>
          </a:p>
        </p:txBody>
      </p:sp>
    </p:spTree>
    <p:extLst>
      <p:ext uri="{BB962C8B-B14F-4D97-AF65-F5344CB8AC3E}">
        <p14:creationId xmlns:p14="http://schemas.microsoft.com/office/powerpoint/2010/main" val="383576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imeline&#10;&#10;Description automatically generated">
            <a:extLst>
              <a:ext uri="{FF2B5EF4-FFF2-40B4-BE49-F238E27FC236}">
                <a16:creationId xmlns:a16="http://schemas.microsoft.com/office/drawing/2014/main" id="{DB6FB84D-5828-A13C-28E3-6DAE7D12C5C4}"/>
              </a:ext>
            </a:extLst>
          </p:cNvPr>
          <p:cNvPicPr>
            <a:picLocks noChangeAspect="1"/>
          </p:cNvPicPr>
          <p:nvPr/>
        </p:nvPicPr>
        <p:blipFill>
          <a:blip r:embed="rId2"/>
          <a:stretch>
            <a:fillRect/>
          </a:stretch>
        </p:blipFill>
        <p:spPr>
          <a:xfrm>
            <a:off x="1685603" y="79796"/>
            <a:ext cx="8820795" cy="6218243"/>
          </a:xfrm>
          <a:prstGeom prst="rect">
            <a:avLst/>
          </a:prstGeom>
          <a:ln>
            <a:noFill/>
          </a:ln>
        </p:spPr>
      </p:pic>
      <p:sp>
        <p:nvSpPr>
          <p:cNvPr id="5" name="TextBox 4">
            <a:extLst>
              <a:ext uri="{FF2B5EF4-FFF2-40B4-BE49-F238E27FC236}">
                <a16:creationId xmlns:a16="http://schemas.microsoft.com/office/drawing/2014/main" id="{0206A269-2D74-68F6-2C88-B95864ABCD79}"/>
              </a:ext>
            </a:extLst>
          </p:cNvPr>
          <p:cNvSpPr txBox="1"/>
          <p:nvPr/>
        </p:nvSpPr>
        <p:spPr>
          <a:xfrm>
            <a:off x="3640376" y="6328253"/>
            <a:ext cx="48668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hlinkClick r:id="rId3"/>
              </a:rPr>
              <a:t>Fig 16: Death rates per TWh</a:t>
            </a:r>
            <a:endParaRPr lang="en-US" sz="2400" b="1">
              <a:cs typeface="Calibri"/>
            </a:endParaRPr>
          </a:p>
        </p:txBody>
      </p:sp>
      <p:sp>
        <p:nvSpPr>
          <p:cNvPr id="2" name="Slide Number Placeholder 1">
            <a:extLst>
              <a:ext uri="{FF2B5EF4-FFF2-40B4-BE49-F238E27FC236}">
                <a16:creationId xmlns:a16="http://schemas.microsoft.com/office/drawing/2014/main" id="{74172598-1DD2-4F6A-F4E5-6643D39A4A9B}"/>
              </a:ext>
            </a:extLst>
          </p:cNvPr>
          <p:cNvSpPr>
            <a:spLocks noGrp="1"/>
          </p:cNvSpPr>
          <p:nvPr>
            <p:ph type="sldNum" sz="quarter" idx="12"/>
          </p:nvPr>
        </p:nvSpPr>
        <p:spPr/>
        <p:txBody>
          <a:bodyPr/>
          <a:lstStyle/>
          <a:p>
            <a:r>
              <a:rPr lang="en-US" dirty="0"/>
              <a:t>15</a:t>
            </a:r>
          </a:p>
        </p:txBody>
      </p:sp>
    </p:spTree>
    <p:extLst>
      <p:ext uri="{BB962C8B-B14F-4D97-AF65-F5344CB8AC3E}">
        <p14:creationId xmlns:p14="http://schemas.microsoft.com/office/powerpoint/2010/main" val="21255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itle 1">
            <a:extLst>
              <a:ext uri="{FF2B5EF4-FFF2-40B4-BE49-F238E27FC236}">
                <a16:creationId xmlns:a16="http://schemas.microsoft.com/office/drawing/2014/main" id="{A31B2ABD-DA56-2AD3-4A0E-F8378ACE7E8C}"/>
              </a:ext>
            </a:extLst>
          </p:cNvPr>
          <p:cNvSpPr>
            <a:spLocks noGrp="1"/>
          </p:cNvSpPr>
          <p:nvPr>
            <p:ph type="title"/>
          </p:nvPr>
        </p:nvSpPr>
        <p:spPr>
          <a:xfrm>
            <a:off x="30300" y="971774"/>
            <a:ext cx="5311947" cy="1481328"/>
          </a:xfrm>
          <a:prstGeom prst="ellipse">
            <a:avLst/>
          </a:prstGeom>
        </p:spPr>
        <p:txBody>
          <a:bodyPr vert="horz" lIns="91440" tIns="45720" rIns="91440" bIns="45720" rtlCol="0" anchor="b">
            <a:noAutofit/>
          </a:bodyPr>
          <a:lstStyle/>
          <a:p>
            <a:r>
              <a:rPr lang="en-US" sz="4000" b="1" kern="1200">
                <a:latin typeface="Calibri"/>
                <a:cs typeface="Calibri"/>
              </a:rPr>
              <a:t>What is nuclear energy?</a:t>
            </a:r>
          </a:p>
        </p:txBody>
      </p:sp>
      <p:sp>
        <p:nvSpPr>
          <p:cNvPr id="6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51543D-F290-6197-EB37-03F654D136FB}"/>
              </a:ext>
            </a:extLst>
          </p:cNvPr>
          <p:cNvSpPr txBox="1"/>
          <p:nvPr/>
        </p:nvSpPr>
        <p:spPr>
          <a:xfrm>
            <a:off x="641374" y="3700810"/>
            <a:ext cx="4808450" cy="10322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800"/>
              <a:t>Form of energy released from the nucleus</a:t>
            </a:r>
          </a:p>
        </p:txBody>
      </p:sp>
      <p:pic>
        <p:nvPicPr>
          <p:cNvPr id="2" name="Picture 2" descr="A picture containing candelabrum&#10;&#10;Description automatically generated">
            <a:extLst>
              <a:ext uri="{FF2B5EF4-FFF2-40B4-BE49-F238E27FC236}">
                <a16:creationId xmlns:a16="http://schemas.microsoft.com/office/drawing/2014/main" id="{2F83B1E7-2DAA-4188-A3BB-17755A45C59B}"/>
              </a:ext>
            </a:extLst>
          </p:cNvPr>
          <p:cNvPicPr>
            <a:picLocks noChangeAspect="1"/>
          </p:cNvPicPr>
          <p:nvPr/>
        </p:nvPicPr>
        <p:blipFill rotWithShape="1">
          <a:blip r:embed="rId2"/>
          <a:srcRect t="302"/>
          <a:stretch/>
        </p:blipFill>
        <p:spPr>
          <a:xfrm>
            <a:off x="6099048" y="707758"/>
            <a:ext cx="5458968" cy="5442483"/>
          </a:xfrm>
          <a:prstGeom prst="rect">
            <a:avLst/>
          </a:prstGeom>
        </p:spPr>
      </p:pic>
      <p:sp>
        <p:nvSpPr>
          <p:cNvPr id="7" name="Slide Number Placeholder 6">
            <a:extLst>
              <a:ext uri="{FF2B5EF4-FFF2-40B4-BE49-F238E27FC236}">
                <a16:creationId xmlns:a16="http://schemas.microsoft.com/office/drawing/2014/main" id="{A7CADED8-E66F-DC16-7E8F-6107F0D68AD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r>
              <a:rPr lang="en-US" b="1"/>
              <a:t>1</a:t>
            </a:r>
            <a:endParaRPr lang="en-US" b="1">
              <a:cs typeface="Calibri"/>
            </a:endParaRPr>
          </a:p>
        </p:txBody>
      </p:sp>
      <p:sp>
        <p:nvSpPr>
          <p:cNvPr id="4" name="TextBox 3">
            <a:extLst>
              <a:ext uri="{FF2B5EF4-FFF2-40B4-BE49-F238E27FC236}">
                <a16:creationId xmlns:a16="http://schemas.microsoft.com/office/drawing/2014/main" id="{9547BC72-2CA7-BB1C-7286-1EE072E696A2}"/>
              </a:ext>
            </a:extLst>
          </p:cNvPr>
          <p:cNvSpPr txBox="1"/>
          <p:nvPr/>
        </p:nvSpPr>
        <p:spPr>
          <a:xfrm>
            <a:off x="6717573" y="5648348"/>
            <a:ext cx="4553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ea typeface="+mn-lt"/>
                <a:cs typeface="+mn-lt"/>
                <a:hlinkClick r:id="rId3"/>
              </a:rPr>
              <a:t>Fig</a:t>
            </a:r>
            <a:r>
              <a:rPr lang="en-US">
                <a:solidFill>
                  <a:srgbClr val="FFFFFF"/>
                </a:solidFill>
                <a:ea typeface="+mn-lt"/>
                <a:cs typeface="+mn-lt"/>
                <a:hlinkClick r:id="rId3">
                  <a:extLst>
                    <a:ext uri="{A12FA001-AC4F-418D-AE19-62706E023703}">
                      <ahyp:hlinkClr xmlns:ahyp="http://schemas.microsoft.com/office/drawing/2018/hyperlinkcolor" val="tx"/>
                    </a:ext>
                  </a:extLst>
                </a:hlinkClick>
              </a:rPr>
              <a:t> 1: Nuclear power plant</a:t>
            </a:r>
            <a:endParaRPr lang="en-US"/>
          </a:p>
        </p:txBody>
      </p:sp>
    </p:spTree>
    <p:extLst>
      <p:ext uri="{BB962C8B-B14F-4D97-AF65-F5344CB8AC3E}">
        <p14:creationId xmlns:p14="http://schemas.microsoft.com/office/powerpoint/2010/main" val="369557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3" name="Oval 8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074BD88-987E-D3E9-2A1F-17AF0E1ADD91}"/>
              </a:ext>
            </a:extLst>
          </p:cNvPr>
          <p:cNvSpPr>
            <a:spLocks noGrp="1"/>
          </p:cNvSpPr>
          <p:nvPr>
            <p:ph type="title"/>
          </p:nvPr>
        </p:nvSpPr>
        <p:spPr>
          <a:xfrm>
            <a:off x="2043326" y="609600"/>
            <a:ext cx="8229600" cy="2819399"/>
          </a:xfrm>
          <a:noFill/>
        </p:spPr>
        <p:txBody>
          <a:bodyPr vert="horz" lIns="91440" tIns="45720" rIns="91440" bIns="45720" rtlCol="0" anchor="b">
            <a:normAutofit/>
          </a:bodyPr>
          <a:lstStyle/>
          <a:p>
            <a:pPr algn="ctr"/>
            <a:r>
              <a:rPr lang="en-US" sz="6000" b="1" kern="1200">
                <a:solidFill>
                  <a:schemeClr val="bg1"/>
                </a:solidFill>
                <a:latin typeface="Calibri"/>
                <a:cs typeface="Calibri"/>
              </a:rPr>
              <a:t>Silver Lining</a:t>
            </a:r>
          </a:p>
        </p:txBody>
      </p:sp>
      <p:sp>
        <p:nvSpPr>
          <p:cNvPr id="90" name="Rectangle 8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3" name="Straight Connector 9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1" name="Straight Connector 10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712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Smoke from a factory">
            <a:extLst>
              <a:ext uri="{FF2B5EF4-FFF2-40B4-BE49-F238E27FC236}">
                <a16:creationId xmlns:a16="http://schemas.microsoft.com/office/drawing/2014/main" id="{AEDC6D18-868B-0186-990F-A03751527A3A}"/>
              </a:ext>
            </a:extLst>
          </p:cNvPr>
          <p:cNvPicPr>
            <a:picLocks noChangeAspect="1"/>
          </p:cNvPicPr>
          <p:nvPr/>
        </p:nvPicPr>
        <p:blipFill rotWithShape="1">
          <a:blip r:embed="rId2"/>
          <a:srcRect l="18077" r="2238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E8F5E5E2-0B35-7E82-D1E6-0BE0B5D5BD71}"/>
              </a:ext>
            </a:extLst>
          </p:cNvPr>
          <p:cNvSpPr>
            <a:spLocks noGrp="1"/>
          </p:cNvSpPr>
          <p:nvPr>
            <p:ph idx="1"/>
          </p:nvPr>
        </p:nvSpPr>
        <p:spPr>
          <a:xfrm>
            <a:off x="6522753" y="1992638"/>
            <a:ext cx="5333068" cy="625337"/>
          </a:xfrm>
        </p:spPr>
        <p:txBody>
          <a:bodyPr vert="horz" lIns="91440" tIns="45720" rIns="91440" bIns="45720" rtlCol="0" anchor="t">
            <a:noAutofit/>
          </a:bodyPr>
          <a:lstStyle/>
          <a:p>
            <a:pPr lvl="1">
              <a:buFont typeface="Wingdings" panose="020B0604020202020204" pitchFamily="34" charset="0"/>
              <a:buChar char="v"/>
            </a:pPr>
            <a:r>
              <a:rPr lang="en-US" sz="3600">
                <a:cs typeface="Calibri"/>
              </a:rPr>
              <a:t>Load Shedding Crisis</a:t>
            </a:r>
          </a:p>
        </p:txBody>
      </p:sp>
      <p:sp>
        <p:nvSpPr>
          <p:cNvPr id="2" name="TextBox 1">
            <a:extLst>
              <a:ext uri="{FF2B5EF4-FFF2-40B4-BE49-F238E27FC236}">
                <a16:creationId xmlns:a16="http://schemas.microsoft.com/office/drawing/2014/main" id="{4319CE47-9A71-5D95-CD31-2DE428FC3DFE}"/>
              </a:ext>
            </a:extLst>
          </p:cNvPr>
          <p:cNvSpPr txBox="1"/>
          <p:nvPr/>
        </p:nvSpPr>
        <p:spPr>
          <a:xfrm>
            <a:off x="6526305" y="2725270"/>
            <a:ext cx="4952999" cy="10895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0" lvl="1" indent="-457200">
              <a:lnSpc>
                <a:spcPct val="90000"/>
              </a:lnSpc>
              <a:spcBef>
                <a:spcPts val="500"/>
              </a:spcBef>
              <a:buFont typeface="Wingdings"/>
              <a:buChar char="v"/>
            </a:pPr>
            <a:r>
              <a:rPr lang="en-US" sz="3600">
                <a:cs typeface="Calibri"/>
              </a:rPr>
              <a:t>Sustainable</a:t>
            </a:r>
            <a:r>
              <a:rPr lang="en-US" sz="3200">
                <a:cs typeface="Calibri"/>
              </a:rPr>
              <a:t> </a:t>
            </a:r>
            <a:r>
              <a:rPr lang="en-US" sz="3600">
                <a:cs typeface="Calibri"/>
              </a:rPr>
              <a:t>Energy Resource</a:t>
            </a:r>
            <a:endParaRPr lang="en-US" sz="3600">
              <a:ea typeface="+mn-lt"/>
              <a:cs typeface="+mn-lt"/>
            </a:endParaRPr>
          </a:p>
        </p:txBody>
      </p:sp>
      <p:sp>
        <p:nvSpPr>
          <p:cNvPr id="4" name="TextBox 3">
            <a:extLst>
              <a:ext uri="{FF2B5EF4-FFF2-40B4-BE49-F238E27FC236}">
                <a16:creationId xmlns:a16="http://schemas.microsoft.com/office/drawing/2014/main" id="{E218D4F2-C33A-1105-CD9E-0E8F32E10670}"/>
              </a:ext>
            </a:extLst>
          </p:cNvPr>
          <p:cNvSpPr txBox="1"/>
          <p:nvPr/>
        </p:nvSpPr>
        <p:spPr>
          <a:xfrm>
            <a:off x="6550958" y="5060575"/>
            <a:ext cx="4849905"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Bef>
                <a:spcPts val="500"/>
              </a:spcBef>
              <a:buFont typeface="Wingdings,Sans-Serif"/>
              <a:buChar char="v"/>
            </a:pPr>
            <a:r>
              <a:rPr lang="en-US" sz="3600">
                <a:cs typeface="Calibri"/>
              </a:rPr>
              <a:t>Upcoming future</a:t>
            </a:r>
            <a:endParaRPr lang="en-US" sz="3600">
              <a:ea typeface="+mn-lt"/>
              <a:cs typeface="+mn-lt"/>
            </a:endParaRPr>
          </a:p>
        </p:txBody>
      </p:sp>
      <p:sp>
        <p:nvSpPr>
          <p:cNvPr id="5" name="TextBox 4">
            <a:extLst>
              <a:ext uri="{FF2B5EF4-FFF2-40B4-BE49-F238E27FC236}">
                <a16:creationId xmlns:a16="http://schemas.microsoft.com/office/drawing/2014/main" id="{58520418-3E55-5536-D32D-1FF7FC0728FB}"/>
              </a:ext>
            </a:extLst>
          </p:cNvPr>
          <p:cNvSpPr txBox="1"/>
          <p:nvPr/>
        </p:nvSpPr>
        <p:spPr>
          <a:xfrm>
            <a:off x="6526305" y="3818963"/>
            <a:ext cx="5477436" cy="114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Bef>
                <a:spcPts val="500"/>
              </a:spcBef>
              <a:buFont typeface="Wingdings,Sans-Serif"/>
              <a:buChar char="v"/>
            </a:pPr>
            <a:r>
              <a:rPr lang="en-US" sz="3600">
                <a:cs typeface="Calibri"/>
              </a:rPr>
              <a:t>Concerns and </a:t>
            </a:r>
            <a:r>
              <a:rPr lang="en-US" sz="3600" err="1">
                <a:cs typeface="Calibri"/>
              </a:rPr>
              <a:t>U</a:t>
            </a:r>
            <a:r>
              <a:rPr lang="en-US" sz="4000" err="1">
                <a:cs typeface="Calibri"/>
              </a:rPr>
              <a:t>ncert</a:t>
            </a:r>
            <a:r>
              <a:rPr lang="en-US" sz="3600" err="1">
                <a:cs typeface="Calibri"/>
              </a:rPr>
              <a:t>ai</a:t>
            </a:r>
            <a:r>
              <a:rPr lang="en-US" sz="3600">
                <a:cs typeface="Calibri"/>
              </a:rPr>
              <a:t>  </a:t>
            </a:r>
            <a:r>
              <a:rPr lang="en-US" sz="3600" err="1">
                <a:cs typeface="Calibri"/>
              </a:rPr>
              <a:t>nties</a:t>
            </a:r>
            <a:endParaRPr lang="en-US" sz="3600" err="1">
              <a:ea typeface="+mn-lt"/>
              <a:cs typeface="+mn-lt"/>
            </a:endParaRPr>
          </a:p>
        </p:txBody>
      </p:sp>
      <p:sp>
        <p:nvSpPr>
          <p:cNvPr id="6" name="Slide Number Placeholder 5">
            <a:extLst>
              <a:ext uri="{FF2B5EF4-FFF2-40B4-BE49-F238E27FC236}">
                <a16:creationId xmlns:a16="http://schemas.microsoft.com/office/drawing/2014/main" id="{B2187FA9-5752-3377-B6E0-D1A31BF4DA03}"/>
              </a:ext>
            </a:extLst>
          </p:cNvPr>
          <p:cNvSpPr>
            <a:spLocks noGrp="1"/>
          </p:cNvSpPr>
          <p:nvPr>
            <p:ph type="sldNum" sz="quarter" idx="12"/>
          </p:nvPr>
        </p:nvSpPr>
        <p:spPr/>
        <p:txBody>
          <a:bodyPr/>
          <a:lstStyle/>
          <a:p>
            <a:r>
              <a:rPr lang="en-US" dirty="0">
                <a:cs typeface="Calibri"/>
              </a:rPr>
              <a:t>16</a:t>
            </a:r>
          </a:p>
        </p:txBody>
      </p:sp>
    </p:spTree>
    <p:extLst>
      <p:ext uri="{BB962C8B-B14F-4D97-AF65-F5344CB8AC3E}">
        <p14:creationId xmlns:p14="http://schemas.microsoft.com/office/powerpoint/2010/main" val="318177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34F39-DD38-0774-FD10-DD5BABB74D58}"/>
              </a:ext>
            </a:extLst>
          </p:cNvPr>
          <p:cNvSpPr>
            <a:spLocks noGrp="1"/>
          </p:cNvSpPr>
          <p:nvPr>
            <p:ph type="title"/>
          </p:nvPr>
        </p:nvSpPr>
        <p:spPr>
          <a:xfrm>
            <a:off x="1245072" y="1289765"/>
            <a:ext cx="3651101" cy="4270963"/>
          </a:xfrm>
        </p:spPr>
        <p:txBody>
          <a:bodyPr anchor="ctr">
            <a:normAutofit/>
          </a:bodyPr>
          <a:lstStyle/>
          <a:p>
            <a:pPr algn="ctr"/>
            <a:r>
              <a:rPr lang="en-US" sz="5600" b="1">
                <a:solidFill>
                  <a:srgbClr val="FFFFFF"/>
                </a:solidFill>
                <a:latin typeface="Calibri"/>
                <a:cs typeface="Calibri Light"/>
              </a:rPr>
              <a:t>References</a:t>
            </a:r>
          </a:p>
        </p:txBody>
      </p:sp>
      <p:sp>
        <p:nvSpPr>
          <p:cNvPr id="6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7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0F4AFA1-2834-C824-5B7F-60870BDEFC12}"/>
              </a:ext>
            </a:extLst>
          </p:cNvPr>
          <p:cNvSpPr>
            <a:spLocks noGrp="1"/>
          </p:cNvSpPr>
          <p:nvPr>
            <p:ph idx="1"/>
          </p:nvPr>
        </p:nvSpPr>
        <p:spPr>
          <a:xfrm>
            <a:off x="6386880" y="366000"/>
            <a:ext cx="4771607" cy="6133784"/>
          </a:xfrm>
        </p:spPr>
        <p:txBody>
          <a:bodyPr vert="horz" lIns="91440" tIns="45720" rIns="91440" bIns="45720" rtlCol="0" anchor="t">
            <a:noAutofit/>
          </a:bodyPr>
          <a:lstStyle/>
          <a:p>
            <a:pPr marL="0" indent="0">
              <a:buNone/>
            </a:pPr>
            <a:r>
              <a:rPr lang="en-US" sz="1600">
                <a:solidFill>
                  <a:srgbClr val="000000">
                    <a:alpha val="80000"/>
                  </a:srgbClr>
                </a:solidFill>
                <a:cs typeface="Calibri" panose="020F0502020204030204"/>
              </a:rPr>
              <a:t>[1] </a:t>
            </a:r>
            <a:r>
              <a:rPr lang="en-US" sz="1600">
                <a:ea typeface="+mn-lt"/>
                <a:cs typeface="+mn-lt"/>
              </a:rPr>
              <a:t> S. Chu, and A. Majumdar, "</a:t>
            </a:r>
            <a:r>
              <a:rPr lang="en-US" sz="1600" b="1">
                <a:ea typeface="+mn-lt"/>
                <a:cs typeface="+mn-lt"/>
              </a:rPr>
              <a:t>Opportunities and Challenges for a Sustainable Energy Future</a:t>
            </a:r>
            <a:r>
              <a:rPr lang="en-US" sz="1600">
                <a:ea typeface="+mn-lt"/>
                <a:cs typeface="+mn-lt"/>
              </a:rPr>
              <a:t>," Nature 488, 294 (2012), </a:t>
            </a:r>
            <a:r>
              <a:rPr lang="en-US" sz="1600">
                <a:ea typeface="+mn-lt"/>
                <a:cs typeface="+mn-lt"/>
                <a:hlinkClick r:id="rId2"/>
              </a:rPr>
              <a:t>http://large.stanford.edu/courses/2016/ph241/lsm1/docs/wea-2000.pdf</a:t>
            </a:r>
            <a:endParaRPr lang="en-US" sz="1600">
              <a:ea typeface="+mn-lt"/>
              <a:cs typeface="+mn-lt"/>
            </a:endParaRPr>
          </a:p>
          <a:p>
            <a:pPr marL="0" indent="0">
              <a:buNone/>
            </a:pPr>
            <a:r>
              <a:rPr lang="en-US" sz="1600">
                <a:solidFill>
                  <a:srgbClr val="000000">
                    <a:alpha val="80000"/>
                  </a:srgbClr>
                </a:solidFill>
                <a:latin typeface="Calibri"/>
                <a:ea typeface="+mn-lt"/>
                <a:cs typeface="+mn-lt"/>
              </a:rPr>
              <a:t>[</a:t>
            </a:r>
            <a:r>
              <a:rPr lang="en-US" sz="1600">
                <a:solidFill>
                  <a:srgbClr val="000000">
                    <a:alpha val="80000"/>
                  </a:srgbClr>
                </a:solidFill>
                <a:latin typeface="Calibri"/>
                <a:cs typeface="Calibri" panose="020F0502020204030204"/>
              </a:rPr>
              <a:t>2] "</a:t>
            </a:r>
            <a:r>
              <a:rPr lang="en-US" sz="1600" b="1">
                <a:solidFill>
                  <a:srgbClr val="000000">
                    <a:alpha val="80000"/>
                  </a:srgbClr>
                </a:solidFill>
                <a:latin typeface="Calibri"/>
                <a:cs typeface="Calibri" panose="020F0502020204030204"/>
              </a:rPr>
              <a:t>DOE explains Nuclear Fusion reactions</a:t>
            </a:r>
            <a:r>
              <a:rPr lang="en-US" sz="1600">
                <a:solidFill>
                  <a:srgbClr val="000000">
                    <a:alpha val="80000"/>
                  </a:srgbClr>
                </a:solidFill>
                <a:latin typeface="Calibri"/>
                <a:cs typeface="Calibri" panose="020F0502020204030204"/>
              </a:rPr>
              <a:t>", </a:t>
            </a:r>
            <a:r>
              <a:rPr lang="en-US" sz="1600">
                <a:ea typeface="+mn-lt"/>
                <a:cs typeface="+mn-lt"/>
                <a:hlinkClick r:id="rId3"/>
              </a:rPr>
              <a:t>https://www.energy.gov/science/doe-explainsnuclear-fusion-reactions?</a:t>
            </a:r>
            <a:r>
              <a:rPr lang="en-US" sz="1600">
                <a:solidFill>
                  <a:srgbClr val="000000">
                    <a:alpha val="80000"/>
                  </a:srgbClr>
                </a:solidFill>
                <a:ea typeface="+mn-lt"/>
                <a:cs typeface="+mn-lt"/>
              </a:rPr>
              <a:t>,</a:t>
            </a:r>
            <a:r>
              <a:rPr lang="en-US" sz="1600">
                <a:solidFill>
                  <a:srgbClr val="000000">
                    <a:alpha val="80000"/>
                  </a:srgbClr>
                </a:solidFill>
                <a:latin typeface="Calibri"/>
                <a:cs typeface="Calibri" panose="020F0502020204030204"/>
              </a:rPr>
              <a:t> (2022)</a:t>
            </a:r>
            <a:endParaRPr lang="en-US" sz="1600">
              <a:cs typeface="Calibri"/>
            </a:endParaRPr>
          </a:p>
          <a:p>
            <a:pPr marL="0" indent="0">
              <a:buNone/>
            </a:pPr>
            <a:r>
              <a:rPr lang="en-US" sz="1600">
                <a:solidFill>
                  <a:srgbClr val="000000">
                    <a:alpha val="80000"/>
                  </a:srgbClr>
                </a:solidFill>
                <a:latin typeface="Calibri"/>
                <a:cs typeface="Calibri" panose="020F0502020204030204"/>
              </a:rPr>
              <a:t>[3] </a:t>
            </a:r>
            <a:r>
              <a:rPr lang="en-US" sz="1600">
                <a:ea typeface="+mn-lt"/>
                <a:cs typeface="+mn-lt"/>
              </a:rPr>
              <a:t>R. Sims, H.-H. Roger, and K. Gregory, </a:t>
            </a:r>
            <a:r>
              <a:rPr lang="en-US" sz="1600" b="1">
                <a:ea typeface="+mn-lt"/>
                <a:cs typeface="+mn-lt"/>
              </a:rPr>
              <a:t>Carbon Emission and Mitigation Cost Comparisons Between Fossil Fuel, Nuclear and Renewable Energy Resources Electricity Generation</a:t>
            </a:r>
            <a:r>
              <a:rPr lang="en-US" sz="1600">
                <a:ea typeface="+mn-lt"/>
                <a:cs typeface="+mn-lt"/>
              </a:rPr>
              <a:t>," Energy Policy 31, 1315 (2003).</a:t>
            </a:r>
            <a:endParaRPr lang="en-US" sz="1600">
              <a:solidFill>
                <a:srgbClr val="000000">
                  <a:alpha val="80000"/>
                </a:srgbClr>
              </a:solidFill>
              <a:ea typeface="+mn-lt"/>
              <a:cs typeface="+mn-lt"/>
            </a:endParaRPr>
          </a:p>
          <a:p>
            <a:pPr marL="0" indent="0">
              <a:buNone/>
            </a:pPr>
            <a:r>
              <a:rPr lang="en-US" sz="1600">
                <a:solidFill>
                  <a:srgbClr val="000000">
                    <a:alpha val="80000"/>
                  </a:srgbClr>
                </a:solidFill>
                <a:latin typeface="Calibri"/>
                <a:cs typeface="Calibri" panose="020F0502020204030204"/>
              </a:rPr>
              <a:t>[4]</a:t>
            </a:r>
            <a:r>
              <a:rPr lang="en-US" sz="1600">
                <a:solidFill>
                  <a:srgbClr val="000000">
                    <a:alpha val="80000"/>
                  </a:srgbClr>
                </a:solidFill>
                <a:ea typeface="+mn-lt"/>
                <a:cs typeface="+mn-lt"/>
              </a:rPr>
              <a:t> </a:t>
            </a:r>
            <a:r>
              <a:rPr lang="en-US" sz="1600">
                <a:ea typeface="+mn-lt"/>
                <a:cs typeface="+mn-lt"/>
              </a:rPr>
              <a:t>Entler, Slavomir, et al. </a:t>
            </a:r>
            <a:r>
              <a:rPr lang="en-US" sz="1600" b="1">
                <a:ea typeface="+mn-lt"/>
                <a:cs typeface="+mn-lt"/>
              </a:rPr>
              <a:t>“Approximation of the Economy of Fusion Energy.”</a:t>
            </a:r>
            <a:r>
              <a:rPr lang="en-US" sz="1600">
                <a:ea typeface="+mn-lt"/>
                <a:cs typeface="+mn-lt"/>
              </a:rPr>
              <a:t> </a:t>
            </a:r>
            <a:r>
              <a:rPr lang="en-US" sz="1600" i="1">
                <a:ea typeface="+mn-lt"/>
                <a:cs typeface="+mn-lt"/>
              </a:rPr>
              <a:t>Energy</a:t>
            </a:r>
            <a:r>
              <a:rPr lang="en-US" sz="1600">
                <a:ea typeface="+mn-lt"/>
                <a:cs typeface="+mn-lt"/>
              </a:rPr>
              <a:t>, vol. 152, June 2018, pp. 489–497, </a:t>
            </a:r>
            <a:r>
              <a:rPr lang="en-US" sz="1600">
                <a:ea typeface="+mn-lt"/>
                <a:cs typeface="+mn-lt"/>
                <a:hlinkClick r:id="rId4"/>
              </a:rPr>
              <a:t>www.sciencedirect.com/science/article/pii/S0360544218305395</a:t>
            </a:r>
            <a:r>
              <a:rPr lang="en-US" sz="1600">
                <a:ea typeface="+mn-lt"/>
                <a:cs typeface="+mn-lt"/>
              </a:rPr>
              <a:t>, 10.1016/j.energy.2018.03.130. Accessed 14 Apr. 2019.</a:t>
            </a:r>
            <a:endParaRPr lang="en-US" sz="1600">
              <a:cs typeface="Calibri"/>
            </a:endParaRPr>
          </a:p>
          <a:p>
            <a:pPr marL="0" indent="0">
              <a:buNone/>
            </a:pPr>
            <a:r>
              <a:rPr lang="en-US" sz="1600">
                <a:solidFill>
                  <a:srgbClr val="000000">
                    <a:alpha val="80000"/>
                  </a:srgbClr>
                </a:solidFill>
                <a:latin typeface="Calibri"/>
                <a:cs typeface="Calibri" panose="020F0502020204030204"/>
              </a:rPr>
              <a:t>[5]</a:t>
            </a:r>
            <a:r>
              <a:rPr lang="en-US" sz="1600">
                <a:solidFill>
                  <a:srgbClr val="000000">
                    <a:alpha val="80000"/>
                  </a:srgbClr>
                </a:solidFill>
                <a:ea typeface="+mn-lt"/>
                <a:cs typeface="+mn-lt"/>
              </a:rPr>
              <a:t> </a:t>
            </a:r>
            <a:r>
              <a:rPr lang="en-US" sz="1600">
                <a:ea typeface="+mn-lt"/>
                <a:cs typeface="+mn-lt"/>
              </a:rPr>
              <a:t>Anness, Michael, et al. "</a:t>
            </a:r>
            <a:r>
              <a:rPr lang="en-US" sz="1600" b="1">
                <a:ea typeface="+mn-lt"/>
                <a:cs typeface="+mn-lt"/>
              </a:rPr>
              <a:t>SMR Activities, Progress, Challenges-Panel.</a:t>
            </a:r>
            <a:r>
              <a:rPr lang="en-US" sz="1600">
                <a:ea typeface="+mn-lt"/>
                <a:cs typeface="+mn-lt"/>
              </a:rPr>
              <a:t>" Nuclear Science and Engineering (2022).</a:t>
            </a:r>
          </a:p>
          <a:p>
            <a:pPr marL="0" indent="0">
              <a:buNone/>
            </a:pPr>
            <a:r>
              <a:rPr lang="en-US" sz="1600">
                <a:solidFill>
                  <a:srgbClr val="000000">
                    <a:alpha val="80000"/>
                  </a:srgbClr>
                </a:solidFill>
                <a:latin typeface="Calibri"/>
                <a:cs typeface="Calibri" panose="020F0502020204030204"/>
              </a:rPr>
              <a:t>[6] </a:t>
            </a:r>
            <a:r>
              <a:rPr lang="en-US" sz="1600">
                <a:ea typeface="+mn-lt"/>
                <a:cs typeface="+mn-lt"/>
              </a:rPr>
              <a:t>Liguori, Gio. "</a:t>
            </a:r>
            <a:r>
              <a:rPr lang="en-US" sz="1600" b="1">
                <a:ea typeface="+mn-lt"/>
                <a:cs typeface="+mn-lt"/>
              </a:rPr>
              <a:t>In Order to Combat Climate Change, The United States Must Look to Expand its Global Nuclear Infrastructure.</a:t>
            </a:r>
            <a:r>
              <a:rPr lang="en-US" sz="1600">
                <a:ea typeface="+mn-lt"/>
                <a:cs typeface="+mn-lt"/>
              </a:rPr>
              <a:t>"</a:t>
            </a:r>
          </a:p>
          <a:p>
            <a:pPr marL="0" indent="0">
              <a:buNone/>
            </a:pPr>
            <a:endParaRPr lang="en-US" sz="1600">
              <a:solidFill>
                <a:srgbClr val="000000">
                  <a:alpha val="80000"/>
                </a:srgbClr>
              </a:solidFill>
              <a:latin typeface="Calibri"/>
              <a:cs typeface="Calibri" panose="020F0502020204030204"/>
            </a:endParaRPr>
          </a:p>
        </p:txBody>
      </p:sp>
      <p:sp>
        <p:nvSpPr>
          <p:cNvPr id="7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75" name="Straight Connector 7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0612712-B214-9597-F8A9-8A1711EB21CF}"/>
              </a:ext>
            </a:extLst>
          </p:cNvPr>
          <p:cNvSpPr>
            <a:spLocks noGrp="1"/>
          </p:cNvSpPr>
          <p:nvPr>
            <p:ph type="sldNum" sz="quarter" idx="12"/>
          </p:nvPr>
        </p:nvSpPr>
        <p:spPr/>
        <p:txBody>
          <a:bodyPr/>
          <a:lstStyle/>
          <a:p>
            <a:r>
              <a:rPr lang="en-US" dirty="0">
                <a:cs typeface="Calibri"/>
              </a:rPr>
              <a:t>17</a:t>
            </a:r>
          </a:p>
        </p:txBody>
      </p:sp>
    </p:spTree>
    <p:extLst>
      <p:ext uri="{BB962C8B-B14F-4D97-AF65-F5344CB8AC3E}">
        <p14:creationId xmlns:p14="http://schemas.microsoft.com/office/powerpoint/2010/main" val="182946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 LEGO, toy, vector graphics&#10;&#10;Description automatically generated">
            <a:extLst>
              <a:ext uri="{FF2B5EF4-FFF2-40B4-BE49-F238E27FC236}">
                <a16:creationId xmlns:a16="http://schemas.microsoft.com/office/drawing/2014/main" id="{23BC0F1D-6CD3-C3DC-70F8-B768252B542F}"/>
              </a:ext>
            </a:extLst>
          </p:cNvPr>
          <p:cNvPicPr>
            <a:picLocks noChangeAspect="1"/>
          </p:cNvPicPr>
          <p:nvPr/>
        </p:nvPicPr>
        <p:blipFill rotWithShape="1">
          <a:blip r:embed="rId2"/>
          <a:srcRect t="45874" b="96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7">
            <a:extLst>
              <a:ext uri="{FF2B5EF4-FFF2-40B4-BE49-F238E27FC236}">
                <a16:creationId xmlns:a16="http://schemas.microsoft.com/office/drawing/2014/main" id="{7B1092BD-A3A2-2BE7-7778-EC0EEA61A4E0}"/>
              </a:ext>
            </a:extLst>
          </p:cNvPr>
          <p:cNvSpPr>
            <a:spLocks noGrp="1"/>
          </p:cNvSpPr>
          <p:nvPr>
            <p:ph idx="1"/>
          </p:nvPr>
        </p:nvSpPr>
        <p:spPr>
          <a:xfrm>
            <a:off x="1019407" y="3857234"/>
            <a:ext cx="4228646" cy="2452687"/>
          </a:xfrm>
        </p:spPr>
        <p:txBody>
          <a:bodyPr anchor="ctr">
            <a:normAutofit/>
          </a:bodyPr>
          <a:lstStyle/>
          <a:p>
            <a:pPr marL="0" indent="0" algn="ctr">
              <a:buNone/>
            </a:pPr>
            <a:r>
              <a:rPr lang="en-US" sz="5400" b="1">
                <a:latin typeface="Calibri"/>
                <a:cs typeface="Calibri"/>
              </a:rPr>
              <a:t>Thank you</a:t>
            </a:r>
            <a:r>
              <a:rPr lang="en-US" sz="5400">
                <a:cs typeface="Calibri"/>
              </a:rPr>
              <a:t> </a:t>
            </a:r>
          </a:p>
        </p:txBody>
      </p:sp>
      <p:sp>
        <p:nvSpPr>
          <p:cNvPr id="2" name="TextBox 1">
            <a:extLst>
              <a:ext uri="{FF2B5EF4-FFF2-40B4-BE49-F238E27FC236}">
                <a16:creationId xmlns:a16="http://schemas.microsoft.com/office/drawing/2014/main" id="{B7D73DCB-7A08-5604-512E-CC1F359B1857}"/>
              </a:ext>
            </a:extLst>
          </p:cNvPr>
          <p:cNvSpPr txBox="1"/>
          <p:nvPr/>
        </p:nvSpPr>
        <p:spPr>
          <a:xfrm>
            <a:off x="6196269" y="4301462"/>
            <a:ext cx="5284417" cy="1569660"/>
          </a:xfrm>
          <a:prstGeom prst="rect">
            <a:avLst/>
          </a:prstGeom>
          <a:noFill/>
          <a:ln w="28575">
            <a:solidFill>
              <a:schemeClr val="accent6">
                <a:lumMod val="40000"/>
                <a:lumOff val="60000"/>
              </a:schemeClr>
            </a:solidFill>
            <a:extLst>
              <a:ext uri="{C807C97D-BFC1-408E-A445-0C87EB9F89A2}">
                <ask:lineSketchStyleProps xmlns:ask="http://schemas.microsoft.com/office/drawing/2018/sketchyshapes" sd="3499211612">
                  <a:custGeom>
                    <a:avLst/>
                    <a:gdLst>
                      <a:gd name="connsiteX0" fmla="*/ 0 w 5284417"/>
                      <a:gd name="connsiteY0" fmla="*/ 0 h 1569660"/>
                      <a:gd name="connsiteX1" fmla="*/ 5284417 w 5284417"/>
                      <a:gd name="connsiteY1" fmla="*/ 0 h 1569660"/>
                      <a:gd name="connsiteX2" fmla="*/ 5284417 w 5284417"/>
                      <a:gd name="connsiteY2" fmla="*/ 1569660 h 1569660"/>
                      <a:gd name="connsiteX3" fmla="*/ 0 w 5284417"/>
                      <a:gd name="connsiteY3" fmla="*/ 1569660 h 1569660"/>
                      <a:gd name="connsiteX4" fmla="*/ 0 w 5284417"/>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417" h="1569660" extrusionOk="0">
                        <a:moveTo>
                          <a:pt x="0" y="0"/>
                        </a:moveTo>
                        <a:cubicBezTo>
                          <a:pt x="1215914" y="-113254"/>
                          <a:pt x="4131980" y="102601"/>
                          <a:pt x="5284417" y="0"/>
                        </a:cubicBezTo>
                        <a:cubicBezTo>
                          <a:pt x="5278381" y="727794"/>
                          <a:pt x="5387820" y="1028017"/>
                          <a:pt x="5284417" y="1569660"/>
                        </a:cubicBezTo>
                        <a:cubicBezTo>
                          <a:pt x="3307861" y="1625470"/>
                          <a:pt x="1456152" y="1738618"/>
                          <a:pt x="0" y="1569660"/>
                        </a:cubicBezTo>
                        <a:cubicBezTo>
                          <a:pt x="-77996" y="822235"/>
                          <a:pt x="-99585" y="440145"/>
                          <a:pt x="0" y="0"/>
                        </a:cubicBezTo>
                        <a:close/>
                      </a:path>
                    </a:pathLst>
                  </a:custGeom>
                  <ask:type>
                    <ask:lineSketchCurved/>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"Nuclear power is one hell of a way to boil water." -- </a:t>
            </a:r>
          </a:p>
          <a:p>
            <a:r>
              <a:rPr lang="en-US" sz="3200" b="1">
                <a:ea typeface="+mn-lt"/>
                <a:cs typeface="+mn-lt"/>
              </a:rPr>
              <a:t>                            Albert Einstein</a:t>
            </a:r>
            <a:endParaRPr lang="en-US" sz="3200">
              <a:cs typeface="Calibri"/>
            </a:endParaRPr>
          </a:p>
        </p:txBody>
      </p:sp>
      <p:sp>
        <p:nvSpPr>
          <p:cNvPr id="3" name="Slide Number Placeholder 2">
            <a:extLst>
              <a:ext uri="{FF2B5EF4-FFF2-40B4-BE49-F238E27FC236}">
                <a16:creationId xmlns:a16="http://schemas.microsoft.com/office/drawing/2014/main" id="{2FB51481-3623-5127-13E0-EE883B6E729E}"/>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19146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F7BAD-A16F-9127-03C6-0DC86989B1F3}"/>
              </a:ext>
            </a:extLst>
          </p:cNvPr>
          <p:cNvSpPr>
            <a:spLocks noGrp="1"/>
          </p:cNvSpPr>
          <p:nvPr>
            <p:ph type="title"/>
          </p:nvPr>
        </p:nvSpPr>
        <p:spPr>
          <a:xfrm>
            <a:off x="883550" y="2616316"/>
            <a:ext cx="5351268" cy="1435631"/>
          </a:xfrm>
        </p:spPr>
        <p:txBody>
          <a:bodyPr vert="horz" lIns="91440" tIns="45720" rIns="91440" bIns="45720" rtlCol="0" anchor="b">
            <a:noAutofit/>
          </a:bodyPr>
          <a:lstStyle/>
          <a:p>
            <a:r>
              <a:rPr lang="en-US" sz="6000" b="1">
                <a:solidFill>
                  <a:srgbClr val="002060"/>
                </a:solidFill>
                <a:latin typeface="Calibri"/>
                <a:cs typeface="Calibri"/>
              </a:rPr>
              <a:t>Any questions?</a:t>
            </a:r>
          </a:p>
        </p:txBody>
      </p:sp>
      <p:pic>
        <p:nvPicPr>
          <p:cNvPr id="4" name="Picture 3" descr="Wood human figure">
            <a:extLst>
              <a:ext uri="{FF2B5EF4-FFF2-40B4-BE49-F238E27FC236}">
                <a16:creationId xmlns:a16="http://schemas.microsoft.com/office/drawing/2014/main" id="{32901AA7-6C66-6797-3446-4CCF18A770B5}"/>
              </a:ext>
            </a:extLst>
          </p:cNvPr>
          <p:cNvPicPr>
            <a:picLocks noChangeAspect="1"/>
          </p:cNvPicPr>
          <p:nvPr/>
        </p:nvPicPr>
        <p:blipFill rotWithShape="1">
          <a:blip r:embed="rId2"/>
          <a:srcRect r="4204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Slide Number Placeholder 2">
            <a:extLst>
              <a:ext uri="{FF2B5EF4-FFF2-40B4-BE49-F238E27FC236}">
                <a16:creationId xmlns:a16="http://schemas.microsoft.com/office/drawing/2014/main" id="{AED2E947-222D-CC4A-3D38-3BA50E138719}"/>
              </a:ext>
            </a:extLst>
          </p:cNvPr>
          <p:cNvSpPr>
            <a:spLocks noGrp="1"/>
          </p:cNvSpPr>
          <p:nvPr>
            <p:ph type="sldNum" sz="quarter" idx="12"/>
          </p:nvPr>
        </p:nvSpPr>
        <p:spPr/>
        <p:txBody>
          <a:bodyPr/>
          <a:lstStyle/>
          <a:p>
            <a:r>
              <a:rPr lang="en-US" dirty="0">
                <a:solidFill>
                  <a:schemeClr val="bg1"/>
                </a:solidFill>
                <a:cs typeface="Calibri"/>
              </a:rPr>
              <a:t>19</a:t>
            </a:r>
          </a:p>
        </p:txBody>
      </p:sp>
    </p:spTree>
    <p:extLst>
      <p:ext uri="{BB962C8B-B14F-4D97-AF65-F5344CB8AC3E}">
        <p14:creationId xmlns:p14="http://schemas.microsoft.com/office/powerpoint/2010/main" val="112504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F3BD6-4492-C2FA-3B1B-63A2BDBFEAD0}"/>
              </a:ext>
            </a:extLst>
          </p:cNvPr>
          <p:cNvSpPr>
            <a:spLocks noGrp="1"/>
          </p:cNvSpPr>
          <p:nvPr>
            <p:ph type="title"/>
          </p:nvPr>
        </p:nvSpPr>
        <p:spPr>
          <a:xfrm>
            <a:off x="838201" y="345810"/>
            <a:ext cx="5120561" cy="1325563"/>
          </a:xfrm>
        </p:spPr>
        <p:txBody>
          <a:bodyPr>
            <a:normAutofit/>
          </a:bodyPr>
          <a:lstStyle/>
          <a:p>
            <a:r>
              <a:rPr lang="en-US">
                <a:latin typeface="Cambria"/>
                <a:ea typeface="Cambria"/>
                <a:cs typeface="Calibri Light"/>
              </a:rPr>
              <a:t>HISTORY:</a:t>
            </a:r>
            <a:endParaRPr lang="en-US">
              <a:latin typeface="Cambria"/>
              <a:ea typeface="Cambria"/>
            </a:endParaRPr>
          </a:p>
        </p:txBody>
      </p:sp>
      <p:sp>
        <p:nvSpPr>
          <p:cNvPr id="3" name="Content Placeholder 2">
            <a:extLst>
              <a:ext uri="{FF2B5EF4-FFF2-40B4-BE49-F238E27FC236}">
                <a16:creationId xmlns:a16="http://schemas.microsoft.com/office/drawing/2014/main" id="{4E5BE2C0-3DC6-83ED-A12C-C4E64D5CBD64}"/>
              </a:ext>
            </a:extLst>
          </p:cNvPr>
          <p:cNvSpPr>
            <a:spLocks noGrp="1"/>
          </p:cNvSpPr>
          <p:nvPr>
            <p:ph idx="1"/>
          </p:nvPr>
        </p:nvSpPr>
        <p:spPr>
          <a:xfrm>
            <a:off x="838201" y="1825625"/>
            <a:ext cx="5092194" cy="4351338"/>
          </a:xfrm>
        </p:spPr>
        <p:txBody>
          <a:bodyPr vert="horz" lIns="91440" tIns="45720" rIns="91440" bIns="45720" rtlCol="0">
            <a:normAutofit/>
          </a:bodyPr>
          <a:lstStyle/>
          <a:p>
            <a:pPr>
              <a:buFont typeface="Wingdings" panose="020B0604020202020204" pitchFamily="34" charset="0"/>
              <a:buChar char="v"/>
            </a:pPr>
            <a:r>
              <a:rPr lang="en-US" sz="2400">
                <a:ea typeface="+mn-lt"/>
                <a:cs typeface="+mn-lt"/>
              </a:rPr>
              <a:t>Nuclear fission</a:t>
            </a:r>
            <a:r>
              <a:rPr lang="en-US" sz="2400">
                <a:cs typeface="Calibri"/>
              </a:rPr>
              <a:t> ----&gt; </a:t>
            </a:r>
            <a:r>
              <a:rPr lang="en-US" sz="2400">
                <a:ea typeface="+mn-lt"/>
                <a:cs typeface="+mn-lt"/>
              </a:rPr>
              <a:t>First discovery</a:t>
            </a:r>
            <a:r>
              <a:rPr lang="en-US" sz="2400">
                <a:cs typeface="Calibri" panose="020F0502020204030204"/>
              </a:rPr>
              <a:t> ----&gt; 1938</a:t>
            </a:r>
          </a:p>
          <a:p>
            <a:pPr>
              <a:buFont typeface="Wingdings" panose="020B0604020202020204" pitchFamily="34" charset="0"/>
              <a:buChar char="v"/>
            </a:pPr>
            <a:r>
              <a:rPr lang="en-US" sz="2400">
                <a:ea typeface="+mn-lt"/>
                <a:cs typeface="+mn-lt"/>
              </a:rPr>
              <a:t>Chicago Pile-1 ----&gt; First man-made nuclear reactor ----&gt; December 2, 1942</a:t>
            </a:r>
          </a:p>
          <a:p>
            <a:pPr>
              <a:buFont typeface="Wingdings" panose="020B0604020202020204" pitchFamily="34" charset="0"/>
              <a:buChar char="v"/>
            </a:pPr>
            <a:r>
              <a:rPr lang="en-US" sz="2400">
                <a:ea typeface="+mn-lt"/>
                <a:cs typeface="+mn-lt"/>
              </a:rPr>
              <a:t>USS Nautilus</a:t>
            </a:r>
            <a:r>
              <a:rPr lang="en-US" sz="2400">
                <a:cs typeface="Calibri"/>
              </a:rPr>
              <a:t> ----&gt; First nuclear powered submarine ----&gt; January 1954</a:t>
            </a:r>
          </a:p>
          <a:p>
            <a:pPr>
              <a:buFont typeface="Wingdings" panose="020B0604020202020204" pitchFamily="34" charset="0"/>
              <a:buChar char="v"/>
            </a:pPr>
            <a:r>
              <a:rPr lang="en-US" sz="2400">
                <a:ea typeface="+mn-lt"/>
                <a:cs typeface="+mn-lt"/>
              </a:rPr>
              <a:t>Obninsk Nuclear Power Plant ----&gt; First to generate electricity ----&gt; June 27, 1954</a:t>
            </a:r>
            <a:endParaRPr lang="en-US" sz="2400">
              <a:cs typeface="Calibri"/>
            </a:endParaRPr>
          </a:p>
          <a:p>
            <a:pPr>
              <a:buFont typeface="Wingdings" panose="020B0604020202020204" pitchFamily="34" charset="0"/>
              <a:buChar char="v"/>
            </a:pPr>
            <a:endParaRPr lang="en-US" sz="2400">
              <a:cs typeface="Calibri"/>
            </a:endParaRPr>
          </a:p>
          <a:p>
            <a:pPr>
              <a:buFont typeface="Wingdings" panose="020B0604020202020204" pitchFamily="34" charset="0"/>
              <a:buChar char="v"/>
            </a:pPr>
            <a:endParaRPr lang="en-US" sz="2400">
              <a:cs typeface="Calibri"/>
            </a:endParaRPr>
          </a:p>
          <a:p>
            <a:pPr>
              <a:buFont typeface="Wingdings" panose="020B0604020202020204" pitchFamily="34" charset="0"/>
              <a:buChar char="v"/>
            </a:pPr>
            <a:endParaRPr lang="en-US" sz="2400">
              <a:cs typeface="Calibri"/>
            </a:endParaRPr>
          </a:p>
          <a:p>
            <a:endParaRPr lang="en-US" sz="2400">
              <a:cs typeface="Calibri"/>
            </a:endParaRPr>
          </a:p>
        </p:txBody>
      </p:sp>
      <p:sp>
        <p:nvSpPr>
          <p:cNvPr id="35" name="Oval 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7" descr="A picture containing train, smoke, track, steam&#10;&#10;Description automatically generated">
            <a:extLst>
              <a:ext uri="{FF2B5EF4-FFF2-40B4-BE49-F238E27FC236}">
                <a16:creationId xmlns:a16="http://schemas.microsoft.com/office/drawing/2014/main" id="{85AC9A65-4B15-D3FD-402A-57C0FD591983}"/>
              </a:ext>
            </a:extLst>
          </p:cNvPr>
          <p:cNvPicPr>
            <a:picLocks noChangeAspect="1"/>
          </p:cNvPicPr>
          <p:nvPr/>
        </p:nvPicPr>
        <p:blipFill rotWithShape="1">
          <a:blip r:embed="rId2"/>
          <a:srcRect r="1689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6" name="Arc 2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11">
            <a:extLst>
              <a:ext uri="{FF2B5EF4-FFF2-40B4-BE49-F238E27FC236}">
                <a16:creationId xmlns:a16="http://schemas.microsoft.com/office/drawing/2014/main" id="{DA174950-EF5E-07C4-873B-EF676DFA379E}"/>
              </a:ext>
            </a:extLst>
          </p:cNvPr>
          <p:cNvPicPr>
            <a:picLocks noChangeAspect="1"/>
          </p:cNvPicPr>
          <p:nvPr/>
        </p:nvPicPr>
        <p:blipFill rotWithShape="1">
          <a:blip r:embed="rId3"/>
          <a:srcRect l="793" r="11749" b="1"/>
          <a:stretch/>
        </p:blipFill>
        <p:spPr>
          <a:xfrm>
            <a:off x="6180925"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4" name="Slide Number Placeholder 3">
            <a:extLst>
              <a:ext uri="{FF2B5EF4-FFF2-40B4-BE49-F238E27FC236}">
                <a16:creationId xmlns:a16="http://schemas.microsoft.com/office/drawing/2014/main" id="{CAD952F4-AEC3-6137-8519-13A38EFF8E38}"/>
              </a:ext>
            </a:extLst>
          </p:cNvPr>
          <p:cNvSpPr>
            <a:spLocks noGrp="1"/>
          </p:cNvSpPr>
          <p:nvPr>
            <p:ph type="sldNum" sz="quarter" idx="12"/>
          </p:nvPr>
        </p:nvSpPr>
        <p:spPr>
          <a:xfrm>
            <a:off x="8610600" y="6356349"/>
            <a:ext cx="2743200" cy="365125"/>
          </a:xfrm>
        </p:spPr>
        <p:txBody>
          <a:bodyPr>
            <a:normAutofit/>
          </a:bodyPr>
          <a:lstStyle/>
          <a:p>
            <a:pPr>
              <a:spcAft>
                <a:spcPts val="600"/>
              </a:spcAft>
            </a:pPr>
            <a:r>
              <a:rPr lang="en-US">
                <a:solidFill>
                  <a:srgbClr val="FFFFFF"/>
                </a:solidFill>
                <a:cs typeface="Calibri"/>
              </a:rPr>
              <a:t>2</a:t>
            </a:r>
          </a:p>
        </p:txBody>
      </p:sp>
      <p:sp>
        <p:nvSpPr>
          <p:cNvPr id="12" name="TextBox 11">
            <a:extLst>
              <a:ext uri="{FF2B5EF4-FFF2-40B4-BE49-F238E27FC236}">
                <a16:creationId xmlns:a16="http://schemas.microsoft.com/office/drawing/2014/main" id="{A1AA647D-70A0-749B-E895-D44C2A1F38AD}"/>
              </a:ext>
            </a:extLst>
          </p:cNvPr>
          <p:cNvSpPr txBox="1"/>
          <p:nvPr/>
        </p:nvSpPr>
        <p:spPr>
          <a:xfrm>
            <a:off x="9550884" y="-54464"/>
            <a:ext cx="2852279"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ea typeface="+mn-lt"/>
                <a:cs typeface="+mn-lt"/>
                <a:hlinkClick r:id="rId4"/>
              </a:rPr>
              <a:t>Fig 2:</a:t>
            </a:r>
            <a:endParaRPr lang="en-US">
              <a:ea typeface="+mn-lt"/>
              <a:cs typeface="+mn-lt"/>
            </a:endParaRPr>
          </a:p>
          <a:p>
            <a:pPr>
              <a:spcAft>
                <a:spcPts val="600"/>
              </a:spcAft>
            </a:pPr>
            <a:r>
              <a:rPr lang="en-US">
                <a:ea typeface="+mn-lt"/>
                <a:cs typeface="+mn-lt"/>
                <a:hlinkClick r:id="rId4"/>
              </a:rPr>
              <a:t>Chernobyl Reactor,Ukraine</a:t>
            </a:r>
            <a:endParaRPr lang="en-US">
              <a:cs typeface="Calibri" panose="020F0502020204030204"/>
            </a:endParaRPr>
          </a:p>
        </p:txBody>
      </p:sp>
      <p:sp>
        <p:nvSpPr>
          <p:cNvPr id="5" name="TextBox 4">
            <a:extLst>
              <a:ext uri="{FF2B5EF4-FFF2-40B4-BE49-F238E27FC236}">
                <a16:creationId xmlns:a16="http://schemas.microsoft.com/office/drawing/2014/main" id="{21A5FA28-6269-63BE-BA47-AC1FC3502E58}"/>
              </a:ext>
            </a:extLst>
          </p:cNvPr>
          <p:cNvSpPr txBox="1"/>
          <p:nvPr/>
        </p:nvSpPr>
        <p:spPr>
          <a:xfrm>
            <a:off x="5078475" y="6358094"/>
            <a:ext cx="4465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hlinkClick r:id="rId5"/>
              </a:rPr>
              <a:t>Fig 3:Calder Hall Reactor,England</a:t>
            </a:r>
            <a:r>
              <a:rPr lang="en-US">
                <a:cs typeface="Calibri"/>
              </a:rPr>
              <a:t> </a:t>
            </a:r>
          </a:p>
        </p:txBody>
      </p:sp>
    </p:spTree>
    <p:extLst>
      <p:ext uri="{BB962C8B-B14F-4D97-AF65-F5344CB8AC3E}">
        <p14:creationId xmlns:p14="http://schemas.microsoft.com/office/powerpoint/2010/main" val="14195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9BF7479-FC86-24F9-31E0-CA31050920EA}"/>
              </a:ext>
            </a:extLst>
          </p:cNvPr>
          <p:cNvSpPr txBox="1"/>
          <p:nvPr/>
        </p:nvSpPr>
        <p:spPr>
          <a:xfrm>
            <a:off x="6680916" y="3303707"/>
            <a:ext cx="4736404"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Britannic Bold"/>
                <a:cs typeface="Calibri"/>
              </a:rPr>
              <a:t>1</a:t>
            </a:r>
            <a:r>
              <a:rPr lang="en-US" sz="3200">
                <a:solidFill>
                  <a:schemeClr val="accent1">
                    <a:lumMod val="20000"/>
                    <a:lumOff val="80000"/>
                  </a:schemeClr>
                </a:solidFill>
                <a:latin typeface="Bahnschrift"/>
                <a:cs typeface="Calibri"/>
              </a:rPr>
              <a:t> </a:t>
            </a:r>
            <a:r>
              <a:rPr lang="en-US" sz="3200" b="1">
                <a:solidFill>
                  <a:schemeClr val="accent1">
                    <a:lumMod val="20000"/>
                    <a:lumOff val="80000"/>
                  </a:schemeClr>
                </a:solidFill>
                <a:cs typeface="Calibri"/>
              </a:rPr>
              <a:t>Uranium fuel pallet</a:t>
            </a:r>
            <a:endParaRPr lang="en-US" b="1">
              <a:solidFill>
                <a:schemeClr val="accent1">
                  <a:lumMod val="20000"/>
                  <a:lumOff val="80000"/>
                </a:schemeClr>
              </a:solidFill>
              <a:cs typeface="Calibri" panose="020F0502020204030204"/>
            </a:endParaRPr>
          </a:p>
          <a:p>
            <a:pPr algn="ctr"/>
            <a:r>
              <a:rPr lang="en-US" sz="3600" b="1">
                <a:solidFill>
                  <a:schemeClr val="accent1">
                    <a:lumMod val="20000"/>
                    <a:lumOff val="80000"/>
                  </a:schemeClr>
                </a:solidFill>
                <a:cs typeface="Calibri"/>
              </a:rPr>
              <a:t>=</a:t>
            </a:r>
          </a:p>
          <a:p>
            <a:r>
              <a:rPr lang="en-US" sz="3600">
                <a:solidFill>
                  <a:schemeClr val="accent1">
                    <a:lumMod val="20000"/>
                    <a:lumOff val="80000"/>
                  </a:schemeClr>
                </a:solidFill>
                <a:ea typeface="+mn-lt"/>
                <a:cs typeface="+mn-lt"/>
              </a:rPr>
              <a:t>           </a:t>
            </a:r>
            <a:r>
              <a:rPr lang="en-US" sz="3600" b="1">
                <a:solidFill>
                  <a:schemeClr val="bg1"/>
                </a:solidFill>
                <a:latin typeface="Britannic Bold"/>
                <a:ea typeface="+mn-lt"/>
                <a:cs typeface="+mn-lt"/>
              </a:rPr>
              <a:t>1</a:t>
            </a:r>
            <a:r>
              <a:rPr lang="en-US" sz="3600">
                <a:solidFill>
                  <a:schemeClr val="accent1">
                    <a:lumMod val="40000"/>
                    <a:lumOff val="60000"/>
                  </a:schemeClr>
                </a:solidFill>
                <a:ea typeface="+mn-lt"/>
                <a:cs typeface="+mn-lt"/>
              </a:rPr>
              <a:t> </a:t>
            </a:r>
            <a:r>
              <a:rPr lang="en-US" sz="3600" b="1">
                <a:solidFill>
                  <a:schemeClr val="accent1">
                    <a:lumMod val="20000"/>
                    <a:lumOff val="80000"/>
                  </a:schemeClr>
                </a:solidFill>
                <a:ea typeface="+mn-lt"/>
                <a:cs typeface="+mn-lt"/>
              </a:rPr>
              <a:t>Ton</a:t>
            </a:r>
            <a:r>
              <a:rPr lang="en-US" sz="3600">
                <a:solidFill>
                  <a:schemeClr val="accent1">
                    <a:lumMod val="40000"/>
                    <a:lumOff val="60000"/>
                  </a:schemeClr>
                </a:solidFill>
                <a:ea typeface="+mn-lt"/>
                <a:cs typeface="+mn-lt"/>
              </a:rPr>
              <a:t> </a:t>
            </a:r>
            <a:r>
              <a:rPr lang="en-US" sz="3600" b="1">
                <a:solidFill>
                  <a:schemeClr val="accent1">
                    <a:lumMod val="20000"/>
                    <a:lumOff val="80000"/>
                  </a:schemeClr>
                </a:solidFill>
                <a:ea typeface="+mn-lt"/>
                <a:cs typeface="+mn-lt"/>
              </a:rPr>
              <a:t>Coal</a:t>
            </a:r>
          </a:p>
          <a:p>
            <a:r>
              <a:rPr lang="en-US" sz="3600">
                <a:solidFill>
                  <a:schemeClr val="accent1">
                    <a:lumMod val="20000"/>
                    <a:lumOff val="80000"/>
                  </a:schemeClr>
                </a:solidFill>
                <a:cs typeface="Calibri"/>
              </a:rPr>
              <a:t>                   or</a:t>
            </a:r>
          </a:p>
          <a:p>
            <a:pPr algn="ctr"/>
            <a:r>
              <a:rPr lang="en-US" sz="4400" b="1">
                <a:solidFill>
                  <a:schemeClr val="bg1"/>
                </a:solidFill>
                <a:latin typeface="Britannic Bold"/>
                <a:cs typeface="Calibri"/>
              </a:rPr>
              <a:t>½</a:t>
            </a:r>
            <a:r>
              <a:rPr lang="en-US" sz="3200" b="1">
                <a:solidFill>
                  <a:schemeClr val="accent1">
                    <a:lumMod val="40000"/>
                    <a:lumOff val="60000"/>
                  </a:schemeClr>
                </a:solidFill>
                <a:cs typeface="Calibri"/>
              </a:rPr>
              <a:t> </a:t>
            </a:r>
            <a:r>
              <a:rPr lang="en-US" sz="3200" b="1">
                <a:solidFill>
                  <a:schemeClr val="accent1">
                    <a:lumMod val="20000"/>
                    <a:lumOff val="80000"/>
                  </a:schemeClr>
                </a:solidFill>
                <a:cs typeface="Calibri"/>
              </a:rPr>
              <a:t>Ton Natural Gas</a:t>
            </a:r>
            <a:endParaRPr lang="en-US" sz="3600" b="1">
              <a:solidFill>
                <a:schemeClr val="accent1">
                  <a:lumMod val="20000"/>
                  <a:lumOff val="80000"/>
                </a:schemeClr>
              </a:solidFill>
              <a:cs typeface="Calibri"/>
            </a:endParaRPr>
          </a:p>
        </p:txBody>
      </p:sp>
      <p:sp>
        <p:nvSpPr>
          <p:cNvPr id="8" name="TextBox 7">
            <a:extLst>
              <a:ext uri="{FF2B5EF4-FFF2-40B4-BE49-F238E27FC236}">
                <a16:creationId xmlns:a16="http://schemas.microsoft.com/office/drawing/2014/main" id="{3E9F380B-8D56-93F6-CC61-0B727D11EBDF}"/>
              </a:ext>
            </a:extLst>
          </p:cNvPr>
          <p:cNvSpPr txBox="1"/>
          <p:nvPr/>
        </p:nvSpPr>
        <p:spPr>
          <a:xfrm>
            <a:off x="3982233" y="-2609"/>
            <a:ext cx="2045917" cy="686843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11" descr="Chart, funnel chart&#10;&#10;Description automatically generated">
            <a:extLst>
              <a:ext uri="{FF2B5EF4-FFF2-40B4-BE49-F238E27FC236}">
                <a16:creationId xmlns:a16="http://schemas.microsoft.com/office/drawing/2014/main" id="{F45C97C6-F3A1-FF14-B1FE-28E742096CAD}"/>
              </a:ext>
            </a:extLst>
          </p:cNvPr>
          <p:cNvPicPr>
            <a:picLocks noChangeAspect="1"/>
          </p:cNvPicPr>
          <p:nvPr/>
        </p:nvPicPr>
        <p:blipFill>
          <a:blip r:embed="rId2"/>
          <a:stretch>
            <a:fillRect/>
          </a:stretch>
        </p:blipFill>
        <p:spPr>
          <a:xfrm>
            <a:off x="152400" y="267042"/>
            <a:ext cx="5728569" cy="5833313"/>
          </a:xfrm>
          <a:prstGeom prst="rect">
            <a:avLst/>
          </a:prstGeom>
        </p:spPr>
      </p:pic>
      <p:sp>
        <p:nvSpPr>
          <p:cNvPr id="12" name="TextBox 11">
            <a:extLst>
              <a:ext uri="{FF2B5EF4-FFF2-40B4-BE49-F238E27FC236}">
                <a16:creationId xmlns:a16="http://schemas.microsoft.com/office/drawing/2014/main" id="{19D3E4CB-7C06-3164-0DBC-29B6BA741094}"/>
              </a:ext>
            </a:extLst>
          </p:cNvPr>
          <p:cNvSpPr txBox="1"/>
          <p:nvPr/>
        </p:nvSpPr>
        <p:spPr>
          <a:xfrm>
            <a:off x="743733" y="6263013"/>
            <a:ext cx="46972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563C1"/>
                </a:solidFill>
                <a:cs typeface="Calibri"/>
                <a:hlinkClick r:id="rId3">
                  <a:extLst>
                    <a:ext uri="{A12FA001-AC4F-418D-AE19-62706E023703}">
                      <ahyp:hlinkClr xmlns:ahyp="http://schemas.microsoft.com/office/drawing/2018/hyperlinkcolor" val="tx"/>
                    </a:ext>
                  </a:extLst>
                </a:hlinkClick>
              </a:rPr>
              <a:t>Fig </a:t>
            </a:r>
            <a:r>
              <a:rPr lang="en-US" sz="2000" b="1">
                <a:solidFill>
                  <a:srgbClr val="0563C1"/>
                </a:solidFill>
                <a:cs typeface="Calibri"/>
                <a:hlinkClick r:id="rId3"/>
              </a:rPr>
              <a:t>4</a:t>
            </a:r>
            <a:r>
              <a:rPr lang="en-US" sz="2000" b="1">
                <a:solidFill>
                  <a:srgbClr val="0563C1"/>
                </a:solidFill>
                <a:cs typeface="Calibri"/>
                <a:hlinkClick r:id="rId3">
                  <a:extLst>
                    <a:ext uri="{A12FA001-AC4F-418D-AE19-62706E023703}">
                      <ahyp:hlinkClr xmlns:ahyp="http://schemas.microsoft.com/office/drawing/2018/hyperlinkcolor" val="tx"/>
                    </a:ext>
                  </a:extLst>
                </a:hlinkClick>
              </a:rPr>
              <a:t>: Capacity factor by energy source</a:t>
            </a:r>
            <a:endParaRPr lang="en-US" sz="2000">
              <a:cs typeface="Calibri" panose="020F0502020204030204"/>
            </a:endParaRPr>
          </a:p>
        </p:txBody>
      </p:sp>
      <p:sp>
        <p:nvSpPr>
          <p:cNvPr id="2" name="TextBox 1">
            <a:extLst>
              <a:ext uri="{FF2B5EF4-FFF2-40B4-BE49-F238E27FC236}">
                <a16:creationId xmlns:a16="http://schemas.microsoft.com/office/drawing/2014/main" id="{8A89F542-D64A-49A0-A0E3-D0E085CCDF9B}"/>
              </a:ext>
            </a:extLst>
          </p:cNvPr>
          <p:cNvSpPr txBox="1"/>
          <p:nvPr/>
        </p:nvSpPr>
        <p:spPr>
          <a:xfrm>
            <a:off x="6790764" y="503387"/>
            <a:ext cx="4773705"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4800" b="1">
                <a:solidFill>
                  <a:schemeClr val="bg1"/>
                </a:solidFill>
                <a:cs typeface="Calibri"/>
              </a:rPr>
              <a:t>Why use?</a:t>
            </a:r>
            <a:endParaRPr lang="en-US" sz="5400">
              <a:solidFill>
                <a:schemeClr val="bg1"/>
              </a:solidFill>
              <a:cs typeface="Calibri" panose="020F0502020204030204"/>
            </a:endParaRPr>
          </a:p>
        </p:txBody>
      </p:sp>
      <p:sp>
        <p:nvSpPr>
          <p:cNvPr id="3" name="TextBox 2">
            <a:extLst>
              <a:ext uri="{FF2B5EF4-FFF2-40B4-BE49-F238E27FC236}">
                <a16:creationId xmlns:a16="http://schemas.microsoft.com/office/drawing/2014/main" id="{99E3F629-2601-997F-F7A7-0C5B25D5852D}"/>
              </a:ext>
            </a:extLst>
          </p:cNvPr>
          <p:cNvSpPr txBox="1"/>
          <p:nvPr/>
        </p:nvSpPr>
        <p:spPr>
          <a:xfrm>
            <a:off x="7055223" y="1922929"/>
            <a:ext cx="42627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cs typeface="Calibri"/>
              </a:rPr>
              <a:t>Produce more </a:t>
            </a:r>
            <a:r>
              <a:rPr lang="en-US" sz="3600" b="1">
                <a:solidFill>
                  <a:schemeClr val="accent4">
                    <a:lumMod val="20000"/>
                    <a:lumOff val="80000"/>
                  </a:schemeClr>
                </a:solidFill>
                <a:cs typeface="Calibri"/>
              </a:rPr>
              <a:t>!!ELECTRICITY!!</a:t>
            </a:r>
            <a:endParaRPr lang="en-US" sz="3600">
              <a:solidFill>
                <a:schemeClr val="accent4">
                  <a:lumMod val="20000"/>
                  <a:lumOff val="80000"/>
                </a:schemeClr>
              </a:solidFill>
              <a:cs typeface="Calibri" panose="020F0502020204030204"/>
            </a:endParaRPr>
          </a:p>
        </p:txBody>
      </p:sp>
      <p:sp>
        <p:nvSpPr>
          <p:cNvPr id="5" name="Slide Number Placeholder 4">
            <a:extLst>
              <a:ext uri="{FF2B5EF4-FFF2-40B4-BE49-F238E27FC236}">
                <a16:creationId xmlns:a16="http://schemas.microsoft.com/office/drawing/2014/main" id="{08555822-3895-DBE1-A623-A477E5FA9E7B}"/>
              </a:ext>
            </a:extLst>
          </p:cNvPr>
          <p:cNvSpPr>
            <a:spLocks noGrp="1"/>
          </p:cNvSpPr>
          <p:nvPr>
            <p:ph type="sldNum" sz="quarter" idx="12"/>
          </p:nvPr>
        </p:nvSpPr>
        <p:spPr/>
        <p:txBody>
          <a:bodyPr/>
          <a:lstStyle/>
          <a:p>
            <a:r>
              <a:rPr lang="en-US" dirty="0">
                <a:solidFill>
                  <a:schemeClr val="bg1"/>
                </a:solidFill>
                <a:cs typeface="Calibri"/>
              </a:rPr>
              <a:t>3</a:t>
            </a:r>
          </a:p>
        </p:txBody>
      </p:sp>
    </p:spTree>
    <p:extLst>
      <p:ext uri="{BB962C8B-B14F-4D97-AF65-F5344CB8AC3E}">
        <p14:creationId xmlns:p14="http://schemas.microsoft.com/office/powerpoint/2010/main" val="29410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A564F-5ADF-1F20-AE8B-096638F0EA7B}"/>
              </a:ext>
            </a:extLst>
          </p:cNvPr>
          <p:cNvSpPr>
            <a:spLocks noGrp="1"/>
          </p:cNvSpPr>
          <p:nvPr>
            <p:ph type="title"/>
          </p:nvPr>
        </p:nvSpPr>
        <p:spPr>
          <a:xfrm>
            <a:off x="647846" y="528918"/>
            <a:ext cx="10909640" cy="1368614"/>
          </a:xfrm>
        </p:spPr>
        <p:txBody>
          <a:bodyPr vert="horz" lIns="91440" tIns="45720" rIns="91440" bIns="45720" rtlCol="0" anchor="ctr">
            <a:normAutofit/>
          </a:bodyPr>
          <a:lstStyle/>
          <a:p>
            <a:pPr algn="ctr"/>
            <a:r>
              <a:rPr lang="en-US" sz="6600" b="1" u="sng"/>
              <a:t>Ways:</a:t>
            </a:r>
          </a:p>
        </p:txBody>
      </p:sp>
      <p:sp>
        <p:nvSpPr>
          <p:cNvPr id="4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9" descr="A picture containing text, clock, vector graphics&#10;&#10;Description automatically generated">
            <a:extLst>
              <a:ext uri="{FF2B5EF4-FFF2-40B4-BE49-F238E27FC236}">
                <a16:creationId xmlns:a16="http://schemas.microsoft.com/office/drawing/2014/main" id="{A76E54BA-CB42-5B3B-FCA6-1C2015F7D58F}"/>
              </a:ext>
            </a:extLst>
          </p:cNvPr>
          <p:cNvPicPr>
            <a:picLocks noChangeAspect="1"/>
          </p:cNvPicPr>
          <p:nvPr/>
        </p:nvPicPr>
        <p:blipFill>
          <a:blip r:embed="rId2"/>
          <a:stretch>
            <a:fillRect/>
          </a:stretch>
        </p:blipFill>
        <p:spPr>
          <a:xfrm>
            <a:off x="1889132" y="2149557"/>
            <a:ext cx="3605784" cy="3605784"/>
          </a:xfrm>
          <a:prstGeom prst="rect">
            <a:avLst/>
          </a:prstGeom>
        </p:spPr>
      </p:pic>
      <p:pic>
        <p:nvPicPr>
          <p:cNvPr id="6" name="Picture 7" descr="Diagram, schematic&#10;&#10;Description automatically generated">
            <a:extLst>
              <a:ext uri="{FF2B5EF4-FFF2-40B4-BE49-F238E27FC236}">
                <a16:creationId xmlns:a16="http://schemas.microsoft.com/office/drawing/2014/main" id="{EBA973B9-36EF-178F-F41B-C18EC46E12A5}"/>
              </a:ext>
            </a:extLst>
          </p:cNvPr>
          <p:cNvPicPr>
            <a:picLocks noChangeAspect="1"/>
          </p:cNvPicPr>
          <p:nvPr/>
        </p:nvPicPr>
        <p:blipFill>
          <a:blip r:embed="rId3"/>
          <a:stretch>
            <a:fillRect/>
          </a:stretch>
        </p:blipFill>
        <p:spPr>
          <a:xfrm>
            <a:off x="6101023" y="2328851"/>
            <a:ext cx="5060749" cy="3605784"/>
          </a:xfrm>
          <a:prstGeom prst="rect">
            <a:avLst/>
          </a:prstGeom>
        </p:spPr>
      </p:pic>
      <p:sp>
        <p:nvSpPr>
          <p:cNvPr id="4" name="Slide Number Placeholder 3">
            <a:extLst>
              <a:ext uri="{FF2B5EF4-FFF2-40B4-BE49-F238E27FC236}">
                <a16:creationId xmlns:a16="http://schemas.microsoft.com/office/drawing/2014/main" id="{18F8D163-E1B0-20DC-9894-38B05F45E2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r>
              <a:rPr lang="en-US" dirty="0">
                <a:cs typeface="Calibri"/>
              </a:rPr>
              <a:t>4</a:t>
            </a:r>
          </a:p>
        </p:txBody>
      </p:sp>
      <p:sp>
        <p:nvSpPr>
          <p:cNvPr id="14" name="TextBox 13">
            <a:extLst>
              <a:ext uri="{FF2B5EF4-FFF2-40B4-BE49-F238E27FC236}">
                <a16:creationId xmlns:a16="http://schemas.microsoft.com/office/drawing/2014/main" id="{699231C8-6C8E-D4AC-3F70-C3913915D094}"/>
              </a:ext>
            </a:extLst>
          </p:cNvPr>
          <p:cNvSpPr txBox="1"/>
          <p:nvPr/>
        </p:nvSpPr>
        <p:spPr>
          <a:xfrm>
            <a:off x="1252602" y="6458732"/>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TextBox 14">
            <a:extLst>
              <a:ext uri="{FF2B5EF4-FFF2-40B4-BE49-F238E27FC236}">
                <a16:creationId xmlns:a16="http://schemas.microsoft.com/office/drawing/2014/main" id="{0D818FCD-EA5A-AAF2-3746-6243D7BE6E14}"/>
              </a:ext>
            </a:extLst>
          </p:cNvPr>
          <p:cNvSpPr txBox="1"/>
          <p:nvPr/>
        </p:nvSpPr>
        <p:spPr>
          <a:xfrm>
            <a:off x="1781397" y="5928832"/>
            <a:ext cx="35333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hlinkClick r:id="rId4"/>
              </a:rPr>
              <a:t>Fig 5: Nuclear Fusion</a:t>
            </a:r>
            <a:endParaRPr lang="en-US"/>
          </a:p>
        </p:txBody>
      </p:sp>
      <p:sp>
        <p:nvSpPr>
          <p:cNvPr id="17" name="TextBox 16">
            <a:extLst>
              <a:ext uri="{FF2B5EF4-FFF2-40B4-BE49-F238E27FC236}">
                <a16:creationId xmlns:a16="http://schemas.microsoft.com/office/drawing/2014/main" id="{31E695BC-4753-7A5A-215C-04097CF9E624}"/>
              </a:ext>
            </a:extLst>
          </p:cNvPr>
          <p:cNvSpPr txBox="1"/>
          <p:nvPr/>
        </p:nvSpPr>
        <p:spPr>
          <a:xfrm>
            <a:off x="6639714" y="5928833"/>
            <a:ext cx="40866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hlinkClick r:id="rId5"/>
              </a:rPr>
              <a:t>Fig 6: Nuclear fission</a:t>
            </a:r>
            <a:endParaRPr lang="en-US"/>
          </a:p>
        </p:txBody>
      </p:sp>
    </p:spTree>
    <p:extLst>
      <p:ext uri="{BB962C8B-B14F-4D97-AF65-F5344CB8AC3E}">
        <p14:creationId xmlns:p14="http://schemas.microsoft.com/office/powerpoint/2010/main" val="38735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A0F8A-4E53-A724-A37D-D1F48349E8E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r>
              <a:rPr lang="en-US" dirty="0">
                <a:cs typeface="Calibri"/>
              </a:rPr>
              <a:t>5</a:t>
            </a:r>
          </a:p>
        </p:txBody>
      </p:sp>
      <p:pic>
        <p:nvPicPr>
          <p:cNvPr id="5" name="Picture 5" descr="A picture containing scatter chart&#10;&#10;Description automatically generated">
            <a:extLst>
              <a:ext uri="{FF2B5EF4-FFF2-40B4-BE49-F238E27FC236}">
                <a16:creationId xmlns:a16="http://schemas.microsoft.com/office/drawing/2014/main" id="{5B6A410A-9012-FF41-87A5-588FDDBCCCCE}"/>
              </a:ext>
            </a:extLst>
          </p:cNvPr>
          <p:cNvPicPr>
            <a:picLocks noChangeAspect="1"/>
          </p:cNvPicPr>
          <p:nvPr/>
        </p:nvPicPr>
        <p:blipFill rotWithShape="1">
          <a:blip r:embed="rId2"/>
          <a:srcRect b="19"/>
          <a:stretch/>
        </p:blipFill>
        <p:spPr>
          <a:xfrm>
            <a:off x="1142999" y="643467"/>
            <a:ext cx="9906001" cy="5571065"/>
          </a:xfrm>
          <a:prstGeom prst="rect">
            <a:avLst/>
          </a:prstGeom>
          <a:ln>
            <a:noFill/>
          </a:ln>
        </p:spPr>
      </p:pic>
      <p:sp>
        <p:nvSpPr>
          <p:cNvPr id="2" name="TextBox 1">
            <a:extLst>
              <a:ext uri="{FF2B5EF4-FFF2-40B4-BE49-F238E27FC236}">
                <a16:creationId xmlns:a16="http://schemas.microsoft.com/office/drawing/2014/main" id="{43C08997-6891-7CE7-512A-D84BBCE596CD}"/>
              </a:ext>
            </a:extLst>
          </p:cNvPr>
          <p:cNvSpPr txBox="1"/>
          <p:nvPr/>
        </p:nvSpPr>
        <p:spPr>
          <a:xfrm>
            <a:off x="3050608" y="6015102"/>
            <a:ext cx="589767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Calibri"/>
                <a:cs typeface="Calibri"/>
                <a:hlinkClick r:id="rId3"/>
              </a:rPr>
              <a:t>Fig 7: Nuclear fission principle</a:t>
            </a:r>
            <a:endParaRPr lang="en-US" sz="3200">
              <a:latin typeface="Calibri"/>
              <a:cs typeface="Calibri"/>
            </a:endParaRPr>
          </a:p>
          <a:p>
            <a:br>
              <a:rPr lang="en-US"/>
            </a:br>
            <a:endParaRPr lang="en-US"/>
          </a:p>
        </p:txBody>
      </p:sp>
    </p:spTree>
    <p:extLst>
      <p:ext uri="{BB962C8B-B14F-4D97-AF65-F5344CB8AC3E}">
        <p14:creationId xmlns:p14="http://schemas.microsoft.com/office/powerpoint/2010/main" val="21387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240120-54A7-418B-4E2A-937C65A17CC7}"/>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defRPr/>
            </a:pPr>
            <a:r>
              <a:rPr lang="en-US" dirty="0">
                <a:cs typeface="Calibri"/>
              </a:rPr>
              <a:t>6</a:t>
            </a:r>
          </a:p>
        </p:txBody>
      </p:sp>
      <p:pic>
        <p:nvPicPr>
          <p:cNvPr id="3" name="Graphic 4">
            <a:extLst>
              <a:ext uri="{FF2B5EF4-FFF2-40B4-BE49-F238E27FC236}">
                <a16:creationId xmlns:a16="http://schemas.microsoft.com/office/drawing/2014/main" id="{79C8C071-178B-0962-013E-4E6D56E8B0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183" y="643466"/>
            <a:ext cx="10731634" cy="5571067"/>
          </a:xfrm>
          <a:prstGeom prst="rect">
            <a:avLst/>
          </a:prstGeom>
          <a:ln>
            <a:noFill/>
          </a:ln>
        </p:spPr>
      </p:pic>
      <p:sp>
        <p:nvSpPr>
          <p:cNvPr id="2" name="TextBox 1">
            <a:extLst>
              <a:ext uri="{FF2B5EF4-FFF2-40B4-BE49-F238E27FC236}">
                <a16:creationId xmlns:a16="http://schemas.microsoft.com/office/drawing/2014/main" id="{A91A142F-595E-10A0-603F-EC7BD8C3A0C5}"/>
              </a:ext>
            </a:extLst>
          </p:cNvPr>
          <p:cNvSpPr txBox="1"/>
          <p:nvPr/>
        </p:nvSpPr>
        <p:spPr>
          <a:xfrm>
            <a:off x="1722329" y="6213431"/>
            <a:ext cx="88986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hlinkClick r:id="rId4"/>
              </a:rPr>
              <a:t>Fig 8: Pressurized water reactor</a:t>
            </a:r>
            <a:endParaRPr lang="en-US" sz="2400"/>
          </a:p>
        </p:txBody>
      </p:sp>
    </p:spTree>
    <p:extLst>
      <p:ext uri="{BB962C8B-B14F-4D97-AF65-F5344CB8AC3E}">
        <p14:creationId xmlns:p14="http://schemas.microsoft.com/office/powerpoint/2010/main" val="427427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ABE25-A795-E80C-1A05-6746F4AEE5CC}"/>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6000" b="1">
                <a:latin typeface="Calibri"/>
                <a:cs typeface="Calibri"/>
              </a:rPr>
              <a:t>New horizon</a:t>
            </a:r>
          </a:p>
        </p:txBody>
      </p:sp>
      <p:sp>
        <p:nvSpPr>
          <p:cNvPr id="5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Blurred sunset at sea">
            <a:extLst>
              <a:ext uri="{FF2B5EF4-FFF2-40B4-BE49-F238E27FC236}">
                <a16:creationId xmlns:a16="http://schemas.microsoft.com/office/drawing/2014/main" id="{52A55602-5AF9-793C-19B1-B97C30A2BF74}"/>
              </a:ext>
            </a:extLst>
          </p:cNvPr>
          <p:cNvPicPr>
            <a:picLocks noChangeAspect="1"/>
          </p:cNvPicPr>
          <p:nvPr/>
        </p:nvPicPr>
        <p:blipFill rotWithShape="1">
          <a:blip r:embed="rId2"/>
          <a:srcRect l="14333" r="2899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124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3604BC-2C14-B7EE-02FB-AD7E27794200}"/>
              </a:ext>
            </a:extLst>
          </p:cNvPr>
          <p:cNvSpPr txBox="1"/>
          <p:nvPr/>
        </p:nvSpPr>
        <p:spPr>
          <a:xfrm>
            <a:off x="235599" y="5911148"/>
            <a:ext cx="39013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hlinkClick r:id="rId2"/>
              </a:rPr>
              <a:t>Fig 9: SMR(small modular reactor)</a:t>
            </a:r>
            <a:endParaRPr lang="en-US"/>
          </a:p>
        </p:txBody>
      </p:sp>
      <p:pic>
        <p:nvPicPr>
          <p:cNvPr id="20" name="Picture 21" descr="Diagram&#10;&#10;Description automatically generated">
            <a:extLst>
              <a:ext uri="{FF2B5EF4-FFF2-40B4-BE49-F238E27FC236}">
                <a16:creationId xmlns:a16="http://schemas.microsoft.com/office/drawing/2014/main" id="{C1DF8A7F-EB16-B311-C6B8-633276DC1501}"/>
              </a:ext>
            </a:extLst>
          </p:cNvPr>
          <p:cNvPicPr>
            <a:picLocks noChangeAspect="1"/>
          </p:cNvPicPr>
          <p:nvPr/>
        </p:nvPicPr>
        <p:blipFill>
          <a:blip r:embed="rId3"/>
          <a:stretch>
            <a:fillRect/>
          </a:stretch>
        </p:blipFill>
        <p:spPr>
          <a:xfrm>
            <a:off x="690897" y="186243"/>
            <a:ext cx="4496843" cy="5723269"/>
          </a:xfrm>
          <a:prstGeom prst="rect">
            <a:avLst/>
          </a:prstGeom>
        </p:spPr>
      </p:pic>
      <p:sp>
        <p:nvSpPr>
          <p:cNvPr id="2" name="TextBox 1">
            <a:extLst>
              <a:ext uri="{FF2B5EF4-FFF2-40B4-BE49-F238E27FC236}">
                <a16:creationId xmlns:a16="http://schemas.microsoft.com/office/drawing/2014/main" id="{512EFDFA-A6E6-FC99-0630-DC10834F5B12}"/>
              </a:ext>
            </a:extLst>
          </p:cNvPr>
          <p:cNvSpPr txBox="1"/>
          <p:nvPr/>
        </p:nvSpPr>
        <p:spPr>
          <a:xfrm>
            <a:off x="5955082" y="2105939"/>
            <a:ext cx="5994225" cy="3539430"/>
          </a:xfrm>
          <a:prstGeom prst="rect">
            <a:avLst/>
          </a:prstGeom>
          <a:noFill/>
          <a:ln>
            <a:solidFill>
              <a:schemeClr val="bg1">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1"/>
            <a:r>
              <a:rPr lang="en-US" sz="3200">
                <a:latin typeface="Sitka Heading"/>
                <a:ea typeface="+mn-lt"/>
                <a:cs typeface="+mn-lt"/>
              </a:rPr>
              <a:t>These advanced reactors, envisioned to vary in size from tens of megawatts up to hundreds of megawatts, can be used for power generation, process heat, desalination, or other industrial uses.</a:t>
            </a:r>
            <a:endParaRPr lang="en-US" sz="3200">
              <a:latin typeface="Sitka Heading"/>
            </a:endParaRPr>
          </a:p>
        </p:txBody>
      </p:sp>
      <p:sp>
        <p:nvSpPr>
          <p:cNvPr id="3" name="TextBox 2">
            <a:extLst>
              <a:ext uri="{FF2B5EF4-FFF2-40B4-BE49-F238E27FC236}">
                <a16:creationId xmlns:a16="http://schemas.microsoft.com/office/drawing/2014/main" id="{54D07F1B-9F49-8770-C35B-38014D40B7EA}"/>
              </a:ext>
            </a:extLst>
          </p:cNvPr>
          <p:cNvSpPr txBox="1"/>
          <p:nvPr/>
        </p:nvSpPr>
        <p:spPr>
          <a:xfrm>
            <a:off x="6790152" y="668054"/>
            <a:ext cx="505999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cs typeface="Calibri"/>
              </a:rPr>
              <a:t>Small modular reactor:</a:t>
            </a:r>
            <a:endParaRPr lang="en-US" sz="4000" b="1"/>
          </a:p>
        </p:txBody>
      </p:sp>
      <p:pic>
        <p:nvPicPr>
          <p:cNvPr id="4" name="Graphic 5" descr="Atom with solid fill">
            <a:extLst>
              <a:ext uri="{FF2B5EF4-FFF2-40B4-BE49-F238E27FC236}">
                <a16:creationId xmlns:a16="http://schemas.microsoft.com/office/drawing/2014/main" id="{5D0B38DA-411D-8C3D-09F3-F8B9FDCFCA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8444" y="466595"/>
            <a:ext cx="914400" cy="914400"/>
          </a:xfrm>
          <a:prstGeom prst="rect">
            <a:avLst/>
          </a:prstGeom>
        </p:spPr>
      </p:pic>
      <p:sp>
        <p:nvSpPr>
          <p:cNvPr id="6" name="Slide Number Placeholder 5">
            <a:extLst>
              <a:ext uri="{FF2B5EF4-FFF2-40B4-BE49-F238E27FC236}">
                <a16:creationId xmlns:a16="http://schemas.microsoft.com/office/drawing/2014/main" id="{25F5DA77-AA42-3E69-18E1-BB652E0A6809}"/>
              </a:ext>
            </a:extLst>
          </p:cNvPr>
          <p:cNvSpPr>
            <a:spLocks noGrp="1"/>
          </p:cNvSpPr>
          <p:nvPr>
            <p:ph type="sldNum" sz="quarter" idx="12"/>
          </p:nvPr>
        </p:nvSpPr>
        <p:spPr/>
        <p:txBody>
          <a:bodyPr/>
          <a:lstStyle/>
          <a:p>
            <a:r>
              <a:rPr lang="en-US" dirty="0">
                <a:cs typeface="Calibri"/>
              </a:rPr>
              <a:t>7</a:t>
            </a:r>
          </a:p>
        </p:txBody>
      </p:sp>
    </p:spTree>
    <p:extLst>
      <p:ext uri="{BB962C8B-B14F-4D97-AF65-F5344CB8AC3E}">
        <p14:creationId xmlns:p14="http://schemas.microsoft.com/office/powerpoint/2010/main" val="178168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Nuclear Energy</vt:lpstr>
      <vt:lpstr>What is nuclear energy?</vt:lpstr>
      <vt:lpstr>HISTORY:</vt:lpstr>
      <vt:lpstr>PowerPoint Presentation</vt:lpstr>
      <vt:lpstr>Ways:</vt:lpstr>
      <vt:lpstr>PowerPoint Presentation</vt:lpstr>
      <vt:lpstr>PowerPoint Presentation</vt:lpstr>
      <vt:lpstr>New horizon</vt:lpstr>
      <vt:lpstr>PowerPoint Presentation</vt:lpstr>
      <vt:lpstr>PowerPoint Presentation</vt:lpstr>
      <vt:lpstr>Economics</vt:lpstr>
      <vt:lpstr>PowerPoint Presentation</vt:lpstr>
      <vt:lpstr>PowerPoint Presentation</vt:lpstr>
      <vt:lpstr>PowerPoint Presentation</vt:lpstr>
      <vt:lpstr>PowerPoint Presentation</vt:lpstr>
      <vt:lpstr>Biggest question!! Is it safe?</vt:lpstr>
      <vt:lpstr>PowerPoint Presentation</vt:lpstr>
      <vt:lpstr>PowerPoint Presentation</vt:lpstr>
      <vt:lpstr>PowerPoint Presentation</vt:lpstr>
      <vt:lpstr>Silver Lining</vt:lpstr>
      <vt:lpstr>PowerPoint Presentation</vt:lpstr>
      <vt:lpstr>References</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60</cp:revision>
  <dcterms:created xsi:type="dcterms:W3CDTF">2022-08-04T17:09:55Z</dcterms:created>
  <dcterms:modified xsi:type="dcterms:W3CDTF">2022-08-06T19:57:10Z</dcterms:modified>
</cp:coreProperties>
</file>